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87" r:id="rId3"/>
    <p:sldId id="291" r:id="rId4"/>
    <p:sldId id="296" r:id="rId5"/>
    <p:sldId id="294" r:id="rId6"/>
    <p:sldId id="326" r:id="rId7"/>
    <p:sldId id="295" r:id="rId8"/>
    <p:sldId id="329" r:id="rId9"/>
    <p:sldId id="331" r:id="rId10"/>
    <p:sldId id="314" r:id="rId11"/>
    <p:sldId id="332" r:id="rId12"/>
    <p:sldId id="316" r:id="rId13"/>
    <p:sldId id="320" r:id="rId14"/>
    <p:sldId id="330" r:id="rId15"/>
    <p:sldId id="308" r:id="rId16"/>
    <p:sldId id="300" r:id="rId17"/>
    <p:sldId id="325" r:id="rId18"/>
    <p:sldId id="323" r:id="rId19"/>
    <p:sldId id="304" r:id="rId20"/>
    <p:sldId id="321" r:id="rId21"/>
    <p:sldId id="333" r:id="rId22"/>
    <p:sldId id="309" r:id="rId23"/>
    <p:sldId id="310" r:id="rId24"/>
    <p:sldId id="27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793C"/>
    <a:srgbClr val="006447"/>
    <a:srgbClr val="8EC854"/>
    <a:srgbClr val="39B54A"/>
    <a:srgbClr val="BDB6AE"/>
    <a:srgbClr val="009F4C"/>
    <a:srgbClr val="008945"/>
    <a:srgbClr val="00863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86962" autoAdjust="0"/>
  </p:normalViewPr>
  <p:slideViewPr>
    <p:cSldViewPr snapToGrid="0" snapToObjects="1">
      <p:cViewPr>
        <p:scale>
          <a:sx n="50" d="100"/>
          <a:sy n="50" d="100"/>
        </p:scale>
        <p:origin x="1760" y="2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D3AB0-46CA-4014-8088-77B99345C4F0}" type="doc">
      <dgm:prSet loTypeId="urn:microsoft.com/office/officeart/2005/8/layout/arrow2" loCatId="process" qsTypeId="urn:microsoft.com/office/officeart/2005/8/quickstyle/simple2" qsCatId="simple" csTypeId="urn:microsoft.com/office/officeart/2005/8/colors/accent1_2" csCatId="accent1" phldr="1"/>
      <dgm:spPr/>
    </dgm:pt>
    <dgm:pt modelId="{F3F8AF32-B538-4604-B38A-A2A4784DC5B4}">
      <dgm:prSet phldrT="[Text]" custT="1"/>
      <dgm:spPr/>
      <dgm:t>
        <a:bodyPr/>
        <a:lstStyle/>
        <a:p>
          <a:r>
            <a:rPr lang="en-AU" sz="1800" b="1" dirty="0"/>
            <a:t>Appropriate technology</a:t>
          </a:r>
        </a:p>
      </dgm:t>
    </dgm:pt>
    <dgm:pt modelId="{177835A9-3EF8-45C5-9A1D-07C2CB819658}" type="parTrans" cxnId="{8E6F1884-87FC-4FED-B13E-3251A41F4EDE}">
      <dgm:prSet/>
      <dgm:spPr/>
      <dgm:t>
        <a:bodyPr/>
        <a:lstStyle/>
        <a:p>
          <a:endParaRPr lang="en-AU"/>
        </a:p>
      </dgm:t>
    </dgm:pt>
    <dgm:pt modelId="{EF34094A-9C8C-4643-B2B1-D19464014D6A}" type="sibTrans" cxnId="{8E6F1884-87FC-4FED-B13E-3251A41F4EDE}">
      <dgm:prSet/>
      <dgm:spPr/>
      <dgm:t>
        <a:bodyPr/>
        <a:lstStyle/>
        <a:p>
          <a:endParaRPr lang="en-AU"/>
        </a:p>
      </dgm:t>
    </dgm:pt>
    <dgm:pt modelId="{BF6022E3-C058-43D1-9CC4-8EFF0D445D81}">
      <dgm:prSet phldrT="[Text]" custT="1"/>
      <dgm:spPr/>
      <dgm:t>
        <a:bodyPr/>
        <a:lstStyle/>
        <a:p>
          <a:r>
            <a:rPr lang="en-AU" sz="2800" b="1" dirty="0">
              <a:solidFill>
                <a:srgbClr val="29A34D"/>
              </a:solidFill>
            </a:rPr>
            <a:t>Activity of the Day!</a:t>
          </a:r>
        </a:p>
      </dgm:t>
    </dgm:pt>
    <dgm:pt modelId="{48102591-D48D-4297-ABF2-1A1469102071}" type="parTrans" cxnId="{DDE9EE2C-5A04-4F4E-AC78-2497742F85AB}">
      <dgm:prSet/>
      <dgm:spPr/>
      <dgm:t>
        <a:bodyPr/>
        <a:lstStyle/>
        <a:p>
          <a:endParaRPr lang="en-AU"/>
        </a:p>
      </dgm:t>
    </dgm:pt>
    <dgm:pt modelId="{5DEE5C98-EACD-4F19-A6E4-89CAE5C7611E}" type="sibTrans" cxnId="{DDE9EE2C-5A04-4F4E-AC78-2497742F85AB}">
      <dgm:prSet/>
      <dgm:spPr/>
      <dgm:t>
        <a:bodyPr/>
        <a:lstStyle/>
        <a:p>
          <a:endParaRPr lang="en-AU"/>
        </a:p>
      </dgm:t>
    </dgm:pt>
    <dgm:pt modelId="{D95C0C74-6FE4-4608-A0B0-9C5E5E447EC8}">
      <dgm:prSet phldrT="[Text]" custT="1"/>
      <dgm:spPr/>
      <dgm:t>
        <a:bodyPr/>
        <a:lstStyle/>
        <a:p>
          <a:r>
            <a:rPr lang="en-AU" sz="1800" b="1" dirty="0"/>
            <a:t>What are engineers?</a:t>
          </a:r>
        </a:p>
      </dgm:t>
    </dgm:pt>
    <dgm:pt modelId="{5BF05EE0-5B4D-44DC-9161-7233FF10689A}" type="parTrans" cxnId="{4D244798-94FE-4385-89A0-7DDD966C26D6}">
      <dgm:prSet/>
      <dgm:spPr/>
      <dgm:t>
        <a:bodyPr/>
        <a:lstStyle/>
        <a:p>
          <a:endParaRPr lang="en-AU"/>
        </a:p>
      </dgm:t>
    </dgm:pt>
    <dgm:pt modelId="{9640B5FF-CA1B-4399-B134-BCB16F51CBD5}" type="sibTrans" cxnId="{4D244798-94FE-4385-89A0-7DDD966C26D6}">
      <dgm:prSet/>
      <dgm:spPr/>
      <dgm:t>
        <a:bodyPr/>
        <a:lstStyle/>
        <a:p>
          <a:endParaRPr lang="en-AU"/>
        </a:p>
      </dgm:t>
    </dgm:pt>
    <dgm:pt modelId="{CD549553-A484-4BC2-957D-6335DF345A9C}">
      <dgm:prSet phldrT="[Text]" custT="1"/>
      <dgm:spPr/>
      <dgm:t>
        <a:bodyPr/>
        <a:lstStyle/>
        <a:p>
          <a:r>
            <a:rPr lang="en-AU" sz="1800" b="1" dirty="0"/>
            <a:t>Pop  quiz and questions</a:t>
          </a:r>
        </a:p>
      </dgm:t>
    </dgm:pt>
    <dgm:pt modelId="{B135FC30-8EC9-4D22-8599-99F53312EE0E}" type="parTrans" cxnId="{ED109DE4-2122-4FC0-B751-FD5CDE9FD24A}">
      <dgm:prSet/>
      <dgm:spPr/>
      <dgm:t>
        <a:bodyPr/>
        <a:lstStyle/>
        <a:p>
          <a:endParaRPr lang="en-AU"/>
        </a:p>
      </dgm:t>
    </dgm:pt>
    <dgm:pt modelId="{0AA93AC0-75FE-4305-877C-973035B0E3CD}" type="sibTrans" cxnId="{ED109DE4-2122-4FC0-B751-FD5CDE9FD24A}">
      <dgm:prSet/>
      <dgm:spPr/>
      <dgm:t>
        <a:bodyPr/>
        <a:lstStyle/>
        <a:p>
          <a:endParaRPr lang="en-AU"/>
        </a:p>
      </dgm:t>
    </dgm:pt>
    <dgm:pt modelId="{93EC4414-6FEB-4A56-9424-B97211143843}">
      <dgm:prSet phldrT="[Text]" custT="1"/>
      <dgm:spPr/>
      <dgm:t>
        <a:bodyPr/>
        <a:lstStyle/>
        <a:p>
          <a:r>
            <a:rPr lang="en-AU" sz="1800" b="1" dirty="0"/>
            <a:t>Who are EWB?</a:t>
          </a:r>
        </a:p>
      </dgm:t>
    </dgm:pt>
    <dgm:pt modelId="{A67F242E-6244-4D50-B20F-741E6547BD14}" type="parTrans" cxnId="{003361A3-6F00-4FF0-8743-CBBDB9FD87EB}">
      <dgm:prSet/>
      <dgm:spPr/>
      <dgm:t>
        <a:bodyPr/>
        <a:lstStyle/>
        <a:p>
          <a:endParaRPr lang="en-AU"/>
        </a:p>
      </dgm:t>
    </dgm:pt>
    <dgm:pt modelId="{5A6B84BA-6A48-4CC2-9157-B35916AFD915}" type="sibTrans" cxnId="{003361A3-6F00-4FF0-8743-CBBDB9FD87EB}">
      <dgm:prSet/>
      <dgm:spPr/>
      <dgm:t>
        <a:bodyPr/>
        <a:lstStyle/>
        <a:p>
          <a:endParaRPr lang="en-AU"/>
        </a:p>
      </dgm:t>
    </dgm:pt>
    <dgm:pt modelId="{8B867EA0-E6D3-4FFA-9FFE-51AA35F47D1A}" type="pres">
      <dgm:prSet presAssocID="{62DD3AB0-46CA-4014-8088-77B99345C4F0}" presName="arrowDiagram" presStyleCnt="0">
        <dgm:presLayoutVars>
          <dgm:chMax val="5"/>
          <dgm:dir/>
          <dgm:resizeHandles val="exact"/>
        </dgm:presLayoutVars>
      </dgm:prSet>
      <dgm:spPr/>
    </dgm:pt>
    <dgm:pt modelId="{019BDE73-6CE9-42B9-A4FC-FA8B3C21A68A}" type="pres">
      <dgm:prSet presAssocID="{62DD3AB0-46CA-4014-8088-77B99345C4F0}" presName="arrow" presStyleLbl="bgShp" presStyleIdx="0" presStyleCnt="1" custLinFactNeighborX="-293" custLinFactNeighborY="3125"/>
      <dgm:spPr/>
    </dgm:pt>
    <dgm:pt modelId="{25CFBD44-A45D-48CD-9549-19EB735F9021}" type="pres">
      <dgm:prSet presAssocID="{62DD3AB0-46CA-4014-8088-77B99345C4F0}" presName="arrowDiagram5" presStyleCnt="0"/>
      <dgm:spPr/>
    </dgm:pt>
    <dgm:pt modelId="{82CBAF63-589E-4518-9620-B6345E06800A}" type="pres">
      <dgm:prSet presAssocID="{93EC4414-6FEB-4A56-9424-B97211143843}" presName="bullet5a" presStyleLbl="node1" presStyleIdx="0" presStyleCnt="5"/>
      <dgm:spPr>
        <a:solidFill>
          <a:srgbClr val="009F4C"/>
        </a:solidFill>
      </dgm:spPr>
    </dgm:pt>
    <dgm:pt modelId="{14995F2A-2F75-4F12-BC09-D00075C3D3BE}" type="pres">
      <dgm:prSet presAssocID="{93EC4414-6FEB-4A56-9424-B97211143843}" presName="textBox5a" presStyleLbl="revTx" presStyleIdx="0" presStyleCnt="5" custScaleX="168046" custScaleY="21219" custLinFactNeighborX="-67912" custLinFactNeighborY="-70693">
        <dgm:presLayoutVars>
          <dgm:bulletEnabled val="1"/>
        </dgm:presLayoutVars>
      </dgm:prSet>
      <dgm:spPr/>
    </dgm:pt>
    <dgm:pt modelId="{0F0EFACD-61EC-476B-9384-2B099B85518F}" type="pres">
      <dgm:prSet presAssocID="{D95C0C74-6FE4-4608-A0B0-9C5E5E447EC8}" presName="bullet5b" presStyleLbl="node1" presStyleIdx="1" presStyleCnt="5"/>
      <dgm:spPr>
        <a:solidFill>
          <a:srgbClr val="009F4C"/>
        </a:solidFill>
      </dgm:spPr>
    </dgm:pt>
    <dgm:pt modelId="{8F1B0439-C5A8-4CCE-B71A-A91DDF81089E}" type="pres">
      <dgm:prSet presAssocID="{D95C0C74-6FE4-4608-A0B0-9C5E5E447EC8}" presName="textBox5b" presStyleLbl="revTx" presStyleIdx="1" presStyleCnt="5" custLinFactX="-12295" custLinFactNeighborX="-100000" custLinFactNeighborY="-19332">
        <dgm:presLayoutVars>
          <dgm:bulletEnabled val="1"/>
        </dgm:presLayoutVars>
      </dgm:prSet>
      <dgm:spPr/>
    </dgm:pt>
    <dgm:pt modelId="{D594F5E4-664C-4AAD-99B8-92E6A349A174}" type="pres">
      <dgm:prSet presAssocID="{F3F8AF32-B538-4604-B38A-A2A4784DC5B4}" presName="bullet5c" presStyleLbl="node1" presStyleIdx="2" presStyleCnt="5"/>
      <dgm:spPr>
        <a:solidFill>
          <a:srgbClr val="009F4C"/>
        </a:solidFill>
      </dgm:spPr>
    </dgm:pt>
    <dgm:pt modelId="{6679B423-FA02-4800-8043-E0D4D07D4CAB}" type="pres">
      <dgm:prSet presAssocID="{F3F8AF32-B538-4604-B38A-A2A4784DC5B4}" presName="textBox5c" presStyleLbl="revTx" presStyleIdx="2" presStyleCnt="5" custScaleX="121351" custLinFactX="-11201" custLinFactNeighborX="-100000" custLinFactNeighborY="-25111">
        <dgm:presLayoutVars>
          <dgm:bulletEnabled val="1"/>
        </dgm:presLayoutVars>
      </dgm:prSet>
      <dgm:spPr/>
    </dgm:pt>
    <dgm:pt modelId="{5199656A-CC7F-4C40-9946-48ADA10C293F}" type="pres">
      <dgm:prSet presAssocID="{BF6022E3-C058-43D1-9CC4-8EFF0D445D81}" presName="bullet5d" presStyleLbl="node1" presStyleIdx="3" presStyleCnt="5"/>
      <dgm:spPr>
        <a:solidFill>
          <a:srgbClr val="009F4C"/>
        </a:solidFill>
      </dgm:spPr>
    </dgm:pt>
    <dgm:pt modelId="{2E8DEEA8-C12B-4E7D-AB54-7133FE31BE07}" type="pres">
      <dgm:prSet presAssocID="{BF6022E3-C058-43D1-9CC4-8EFF0D445D81}" presName="textBox5d" presStyleLbl="revTx" presStyleIdx="3" presStyleCnt="5" custScaleX="136523" custLinFactNeighborX="-83008" custLinFactNeighborY="-32929">
        <dgm:presLayoutVars>
          <dgm:bulletEnabled val="1"/>
        </dgm:presLayoutVars>
      </dgm:prSet>
      <dgm:spPr/>
    </dgm:pt>
    <dgm:pt modelId="{9EFD3686-A6C6-43F1-ADA3-E9EAFE3EE2C6}" type="pres">
      <dgm:prSet presAssocID="{CD549553-A484-4BC2-957D-6335DF345A9C}" presName="bullet5e" presStyleLbl="node1" presStyleIdx="4" presStyleCnt="5"/>
      <dgm:spPr>
        <a:solidFill>
          <a:srgbClr val="009F4C"/>
        </a:solidFill>
      </dgm:spPr>
    </dgm:pt>
    <dgm:pt modelId="{37DA37BA-8C71-4574-9534-8CCFD9F2D161}" type="pres">
      <dgm:prSet presAssocID="{CD549553-A484-4BC2-957D-6335DF345A9C}" presName="textBox5e" presStyleLbl="revTx" presStyleIdx="4" presStyleCnt="5" custScaleX="136915" custLinFactNeighborX="-41747" custLinFactNeighborY="-25542">
        <dgm:presLayoutVars>
          <dgm:bulletEnabled val="1"/>
        </dgm:presLayoutVars>
      </dgm:prSet>
      <dgm:spPr/>
    </dgm:pt>
  </dgm:ptLst>
  <dgm:cxnLst>
    <dgm:cxn modelId="{DDE9EE2C-5A04-4F4E-AC78-2497742F85AB}" srcId="{62DD3AB0-46CA-4014-8088-77B99345C4F0}" destId="{BF6022E3-C058-43D1-9CC4-8EFF0D445D81}" srcOrd="3" destOrd="0" parTransId="{48102591-D48D-4297-ABF2-1A1469102071}" sibTransId="{5DEE5C98-EACD-4F19-A6E4-89CAE5C7611E}"/>
    <dgm:cxn modelId="{61767E44-F33A-6E4E-A4CA-4C0BBEE12BCB}" type="presOf" srcId="{62DD3AB0-46CA-4014-8088-77B99345C4F0}" destId="{8B867EA0-E6D3-4FFA-9FFE-51AA35F47D1A}" srcOrd="0" destOrd="0" presId="urn:microsoft.com/office/officeart/2005/8/layout/arrow2"/>
    <dgm:cxn modelId="{2B63A480-C176-6242-97EF-566B27A41F91}" type="presOf" srcId="{D95C0C74-6FE4-4608-A0B0-9C5E5E447EC8}" destId="{8F1B0439-C5A8-4CCE-B71A-A91DDF81089E}" srcOrd="0" destOrd="0" presId="urn:microsoft.com/office/officeart/2005/8/layout/arrow2"/>
    <dgm:cxn modelId="{8E6F1884-87FC-4FED-B13E-3251A41F4EDE}" srcId="{62DD3AB0-46CA-4014-8088-77B99345C4F0}" destId="{F3F8AF32-B538-4604-B38A-A2A4784DC5B4}" srcOrd="2" destOrd="0" parTransId="{177835A9-3EF8-45C5-9A1D-07C2CB819658}" sibTransId="{EF34094A-9C8C-4643-B2B1-D19464014D6A}"/>
    <dgm:cxn modelId="{4D244798-94FE-4385-89A0-7DDD966C26D6}" srcId="{62DD3AB0-46CA-4014-8088-77B99345C4F0}" destId="{D95C0C74-6FE4-4608-A0B0-9C5E5E447EC8}" srcOrd="1" destOrd="0" parTransId="{5BF05EE0-5B4D-44DC-9161-7233FF10689A}" sibTransId="{9640B5FF-CA1B-4399-B134-BCB16F51CBD5}"/>
    <dgm:cxn modelId="{003361A3-6F00-4FF0-8743-CBBDB9FD87EB}" srcId="{62DD3AB0-46CA-4014-8088-77B99345C4F0}" destId="{93EC4414-6FEB-4A56-9424-B97211143843}" srcOrd="0" destOrd="0" parTransId="{A67F242E-6244-4D50-B20F-741E6547BD14}" sibTransId="{5A6B84BA-6A48-4CC2-9157-B35916AFD915}"/>
    <dgm:cxn modelId="{DE90B3B4-53C5-D344-A485-5C17CABC3557}" type="presOf" srcId="{F3F8AF32-B538-4604-B38A-A2A4784DC5B4}" destId="{6679B423-FA02-4800-8043-E0D4D07D4CAB}" srcOrd="0" destOrd="0" presId="urn:microsoft.com/office/officeart/2005/8/layout/arrow2"/>
    <dgm:cxn modelId="{AC832BD1-B781-614A-AE66-3ED17ED3E8DA}" type="presOf" srcId="{BF6022E3-C058-43D1-9CC4-8EFF0D445D81}" destId="{2E8DEEA8-C12B-4E7D-AB54-7133FE31BE07}" srcOrd="0" destOrd="0" presId="urn:microsoft.com/office/officeart/2005/8/layout/arrow2"/>
    <dgm:cxn modelId="{ED109DE4-2122-4FC0-B751-FD5CDE9FD24A}" srcId="{62DD3AB0-46CA-4014-8088-77B99345C4F0}" destId="{CD549553-A484-4BC2-957D-6335DF345A9C}" srcOrd="4" destOrd="0" parTransId="{B135FC30-8EC9-4D22-8599-99F53312EE0E}" sibTransId="{0AA93AC0-75FE-4305-877C-973035B0E3CD}"/>
    <dgm:cxn modelId="{35301EF6-20DB-CE42-8BF5-E10AD464D63B}" type="presOf" srcId="{93EC4414-6FEB-4A56-9424-B97211143843}" destId="{14995F2A-2F75-4F12-BC09-D00075C3D3BE}" srcOrd="0" destOrd="0" presId="urn:microsoft.com/office/officeart/2005/8/layout/arrow2"/>
    <dgm:cxn modelId="{32A2C3FE-F717-4044-8C32-1CC031406460}" type="presOf" srcId="{CD549553-A484-4BC2-957D-6335DF345A9C}" destId="{37DA37BA-8C71-4574-9534-8CCFD9F2D161}" srcOrd="0" destOrd="0" presId="urn:microsoft.com/office/officeart/2005/8/layout/arrow2"/>
    <dgm:cxn modelId="{640BAD65-C3A6-9046-903F-03E5B4451ECC}" type="presParOf" srcId="{8B867EA0-E6D3-4FFA-9FFE-51AA35F47D1A}" destId="{019BDE73-6CE9-42B9-A4FC-FA8B3C21A68A}" srcOrd="0" destOrd="0" presId="urn:microsoft.com/office/officeart/2005/8/layout/arrow2"/>
    <dgm:cxn modelId="{1B887C24-1A02-584F-9A28-BCB7790CD4BA}" type="presParOf" srcId="{8B867EA0-E6D3-4FFA-9FFE-51AA35F47D1A}" destId="{25CFBD44-A45D-48CD-9549-19EB735F9021}" srcOrd="1" destOrd="0" presId="urn:microsoft.com/office/officeart/2005/8/layout/arrow2"/>
    <dgm:cxn modelId="{D7056EFE-7869-E54E-8595-6099A8F1E189}" type="presParOf" srcId="{25CFBD44-A45D-48CD-9549-19EB735F9021}" destId="{82CBAF63-589E-4518-9620-B6345E06800A}" srcOrd="0" destOrd="0" presId="urn:microsoft.com/office/officeart/2005/8/layout/arrow2"/>
    <dgm:cxn modelId="{ED2ADE7A-B92F-D04E-945A-8E93C2074BDD}" type="presParOf" srcId="{25CFBD44-A45D-48CD-9549-19EB735F9021}" destId="{14995F2A-2F75-4F12-BC09-D00075C3D3BE}" srcOrd="1" destOrd="0" presId="urn:microsoft.com/office/officeart/2005/8/layout/arrow2"/>
    <dgm:cxn modelId="{4A3D998B-4D10-F943-BB6D-0816DABC7325}" type="presParOf" srcId="{25CFBD44-A45D-48CD-9549-19EB735F9021}" destId="{0F0EFACD-61EC-476B-9384-2B099B85518F}" srcOrd="2" destOrd="0" presId="urn:microsoft.com/office/officeart/2005/8/layout/arrow2"/>
    <dgm:cxn modelId="{C9338024-66BA-B348-86D6-03C26431BE19}" type="presParOf" srcId="{25CFBD44-A45D-48CD-9549-19EB735F9021}" destId="{8F1B0439-C5A8-4CCE-B71A-A91DDF81089E}" srcOrd="3" destOrd="0" presId="urn:microsoft.com/office/officeart/2005/8/layout/arrow2"/>
    <dgm:cxn modelId="{65B61739-AE8D-184F-8C2D-85C3AA639AD7}" type="presParOf" srcId="{25CFBD44-A45D-48CD-9549-19EB735F9021}" destId="{D594F5E4-664C-4AAD-99B8-92E6A349A174}" srcOrd="4" destOrd="0" presId="urn:microsoft.com/office/officeart/2005/8/layout/arrow2"/>
    <dgm:cxn modelId="{C1B2CE89-3685-E846-9FC1-0E4D7677646D}" type="presParOf" srcId="{25CFBD44-A45D-48CD-9549-19EB735F9021}" destId="{6679B423-FA02-4800-8043-E0D4D07D4CAB}" srcOrd="5" destOrd="0" presId="urn:microsoft.com/office/officeart/2005/8/layout/arrow2"/>
    <dgm:cxn modelId="{BEADD58C-A011-9248-B79D-04E736069A97}" type="presParOf" srcId="{25CFBD44-A45D-48CD-9549-19EB735F9021}" destId="{5199656A-CC7F-4C40-9946-48ADA10C293F}" srcOrd="6" destOrd="0" presId="urn:microsoft.com/office/officeart/2005/8/layout/arrow2"/>
    <dgm:cxn modelId="{B535856F-8C90-3647-A398-D4AF3A3CB574}" type="presParOf" srcId="{25CFBD44-A45D-48CD-9549-19EB735F9021}" destId="{2E8DEEA8-C12B-4E7D-AB54-7133FE31BE07}" srcOrd="7" destOrd="0" presId="urn:microsoft.com/office/officeart/2005/8/layout/arrow2"/>
    <dgm:cxn modelId="{CAA36982-BB70-774B-AE97-68602655329E}" type="presParOf" srcId="{25CFBD44-A45D-48CD-9549-19EB735F9021}" destId="{9EFD3686-A6C6-43F1-ADA3-E9EAFE3EE2C6}" srcOrd="8" destOrd="0" presId="urn:microsoft.com/office/officeart/2005/8/layout/arrow2"/>
    <dgm:cxn modelId="{92135785-068F-6A42-BE1F-4C34F063DD3C}" type="presParOf" srcId="{25CFBD44-A45D-48CD-9549-19EB735F9021}" destId="{37DA37BA-8C71-4574-9534-8CCFD9F2D161}"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9BDE73-6CE9-42B9-A4FC-FA8B3C21A68A}">
      <dsp:nvSpPr>
        <dsp:cNvPr id="0" name=""/>
        <dsp:cNvSpPr/>
      </dsp:nvSpPr>
      <dsp:spPr>
        <a:xfrm>
          <a:off x="7915" y="0"/>
          <a:ext cx="7373619" cy="4608512"/>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CBAF63-589E-4518-9620-B6345E06800A}">
      <dsp:nvSpPr>
        <dsp:cNvPr id="0" name=""/>
        <dsp:cNvSpPr/>
      </dsp:nvSpPr>
      <dsp:spPr>
        <a:xfrm>
          <a:off x="755821" y="3426889"/>
          <a:ext cx="169593" cy="16959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4995F2A-2F75-4F12-BC09-D00075C3D3BE}">
      <dsp:nvSpPr>
        <dsp:cNvPr id="0" name=""/>
        <dsp:cNvSpPr/>
      </dsp:nvSpPr>
      <dsp:spPr>
        <a:xfrm>
          <a:off x="0" y="3168352"/>
          <a:ext cx="1623230" cy="232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864"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Who are EWB?</a:t>
          </a:r>
        </a:p>
      </dsp:txBody>
      <dsp:txXfrm>
        <a:off x="0" y="3168352"/>
        <a:ext cx="1623230" cy="232735"/>
      </dsp:txXfrm>
    </dsp:sp>
    <dsp:sp modelId="{0F0EFACD-61EC-476B-9384-2B099B85518F}">
      <dsp:nvSpPr>
        <dsp:cNvPr id="0" name=""/>
        <dsp:cNvSpPr/>
      </dsp:nvSpPr>
      <dsp:spPr>
        <a:xfrm>
          <a:off x="1673836" y="2544820"/>
          <a:ext cx="265450" cy="265450"/>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F1B0439-C5A8-4CCE-B71A-A91DDF81089E}">
      <dsp:nvSpPr>
        <dsp:cNvPr id="0" name=""/>
        <dsp:cNvSpPr/>
      </dsp:nvSpPr>
      <dsp:spPr>
        <a:xfrm>
          <a:off x="432047" y="2304251"/>
          <a:ext cx="1224020" cy="1930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657"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What are engineers?</a:t>
          </a:r>
        </a:p>
      </dsp:txBody>
      <dsp:txXfrm>
        <a:off x="432047" y="2304251"/>
        <a:ext cx="1224020" cy="1930966"/>
      </dsp:txXfrm>
    </dsp:sp>
    <dsp:sp modelId="{D594F5E4-664C-4AAD-99B8-92E6A349A174}">
      <dsp:nvSpPr>
        <dsp:cNvPr id="0" name=""/>
        <dsp:cNvSpPr/>
      </dsp:nvSpPr>
      <dsp:spPr>
        <a:xfrm>
          <a:off x="2853615" y="1841561"/>
          <a:ext cx="353933" cy="353933"/>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679B423-FA02-4800-8043-E0D4D07D4CAB}">
      <dsp:nvSpPr>
        <dsp:cNvPr id="0" name=""/>
        <dsp:cNvSpPr/>
      </dsp:nvSpPr>
      <dsp:spPr>
        <a:xfrm>
          <a:off x="1296148" y="1368157"/>
          <a:ext cx="1726956" cy="2589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542"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Appropriate technology</a:t>
          </a:r>
        </a:p>
      </dsp:txBody>
      <dsp:txXfrm>
        <a:off x="1296148" y="1368157"/>
        <a:ext cx="1726956" cy="2589983"/>
      </dsp:txXfrm>
    </dsp:sp>
    <dsp:sp modelId="{5199656A-CC7F-4C40-9946-48ADA10C293F}">
      <dsp:nvSpPr>
        <dsp:cNvPr id="0" name=""/>
        <dsp:cNvSpPr/>
      </dsp:nvSpPr>
      <dsp:spPr>
        <a:xfrm>
          <a:off x="4225109" y="1292226"/>
          <a:ext cx="457164" cy="457164"/>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E8DEEA8-C12B-4E7D-AB54-7133FE31BE07}">
      <dsp:nvSpPr>
        <dsp:cNvPr id="0" name=""/>
        <dsp:cNvSpPr/>
      </dsp:nvSpPr>
      <dsp:spPr>
        <a:xfrm>
          <a:off x="2960245" y="504059"/>
          <a:ext cx="2013337" cy="3087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242" tIns="0" rIns="0" bIns="0" numCol="1" spcCol="1270" anchor="t" anchorCtr="0">
          <a:noAutofit/>
        </a:bodyPr>
        <a:lstStyle/>
        <a:p>
          <a:pPr marL="0" lvl="0" indent="0" algn="l" defTabSz="1244600">
            <a:lnSpc>
              <a:spcPct val="90000"/>
            </a:lnSpc>
            <a:spcBef>
              <a:spcPct val="0"/>
            </a:spcBef>
            <a:spcAft>
              <a:spcPct val="35000"/>
            </a:spcAft>
            <a:buNone/>
          </a:pPr>
          <a:r>
            <a:rPr lang="en-AU" sz="2800" b="1" kern="1200" dirty="0">
              <a:solidFill>
                <a:srgbClr val="29A34D"/>
              </a:solidFill>
            </a:rPr>
            <a:t>Activity of the Day!</a:t>
          </a:r>
        </a:p>
      </dsp:txBody>
      <dsp:txXfrm>
        <a:off x="2960245" y="504059"/>
        <a:ext cx="2013337" cy="3087703"/>
      </dsp:txXfrm>
    </dsp:sp>
    <dsp:sp modelId="{9EFD3686-A6C6-43F1-ADA3-E9EAFE3EE2C6}">
      <dsp:nvSpPr>
        <dsp:cNvPr id="0" name=""/>
        <dsp:cNvSpPr/>
      </dsp:nvSpPr>
      <dsp:spPr>
        <a:xfrm>
          <a:off x="5637157" y="925389"/>
          <a:ext cx="582515" cy="582515"/>
        </a:xfrm>
        <a:prstGeom prst="ellipse">
          <a:avLst/>
        </a:prstGeom>
        <a:solidFill>
          <a:srgbClr val="009F4C"/>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7DA37BA-8C71-4574-9534-8CCFD9F2D161}">
      <dsp:nvSpPr>
        <dsp:cNvPr id="0" name=""/>
        <dsp:cNvSpPr/>
      </dsp:nvSpPr>
      <dsp:spPr>
        <a:xfrm>
          <a:off x="5040565" y="350297"/>
          <a:ext cx="2019118" cy="3391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8663" tIns="0" rIns="0" bIns="0" numCol="1" spcCol="1270" anchor="t" anchorCtr="0">
          <a:noAutofit/>
        </a:bodyPr>
        <a:lstStyle/>
        <a:p>
          <a:pPr marL="0" lvl="0" indent="0" algn="l" defTabSz="800100">
            <a:lnSpc>
              <a:spcPct val="90000"/>
            </a:lnSpc>
            <a:spcBef>
              <a:spcPct val="0"/>
            </a:spcBef>
            <a:spcAft>
              <a:spcPct val="35000"/>
            </a:spcAft>
            <a:buNone/>
          </a:pPr>
          <a:r>
            <a:rPr lang="en-AU" sz="1800" b="1" kern="1200" dirty="0"/>
            <a:t>Pop  quiz and questions</a:t>
          </a:r>
        </a:p>
      </dsp:txBody>
      <dsp:txXfrm>
        <a:off x="5040565" y="350297"/>
        <a:ext cx="2019118" cy="3391864"/>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2D0FFC-A6BC-3F42-9964-4F42623269F6}" type="datetimeFigureOut">
              <a:rPr lang="en-US" smtClean="0"/>
              <a:t>2/20/2019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BA9A8E-3C74-D348-9814-60198359879C}" type="slidenum">
              <a:rPr lang="en-US" smtClean="0"/>
              <a:t>‹#›</a:t>
            </a:fld>
            <a:endParaRPr lang="en-US"/>
          </a:p>
        </p:txBody>
      </p:sp>
    </p:spTree>
    <p:extLst>
      <p:ext uri="{BB962C8B-B14F-4D97-AF65-F5344CB8AC3E}">
        <p14:creationId xmlns:p14="http://schemas.microsoft.com/office/powerpoint/2010/main" val="32359518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0F0C9B-3594-1A49-90B0-F96295B869B8}" type="datetimeFigureOut">
              <a:rPr lang="en-US" smtClean="0"/>
              <a:pPr/>
              <a:t>2/20/2019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5D2E053-B324-3B41-9B22-DE50A501C2A2}" type="slidenum">
              <a:rPr lang="en-US" smtClean="0"/>
              <a:pPr/>
              <a:t>‹#›</a:t>
            </a:fld>
            <a:endParaRPr lang="en-US"/>
          </a:p>
        </p:txBody>
      </p:sp>
    </p:spTree>
    <p:extLst>
      <p:ext uri="{BB962C8B-B14F-4D97-AF65-F5344CB8AC3E}">
        <p14:creationId xmlns:p14="http://schemas.microsoft.com/office/powerpoint/2010/main" val="24514968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endParaRPr lang="en-AU" dirty="0"/>
          </a:p>
          <a:p>
            <a:r>
              <a:rPr lang="en-AU" dirty="0"/>
              <a:t>Say</a:t>
            </a:r>
            <a:r>
              <a:rPr lang="en-AU" baseline="0" dirty="0"/>
              <a:t> hi!</a:t>
            </a:r>
          </a:p>
          <a:p>
            <a:endParaRPr lang="en-AU" baseline="0" dirty="0"/>
          </a:p>
          <a:p>
            <a:r>
              <a:rPr lang="en-AU" baseline="0" dirty="0"/>
              <a:t>Introduce the team</a:t>
            </a:r>
          </a:p>
          <a:p>
            <a:br>
              <a:rPr lang="en-AU" baseline="0" dirty="0"/>
            </a:br>
            <a:r>
              <a:rPr lang="en-AU" baseline="0" dirty="0"/>
              <a:t>Outline:</a:t>
            </a:r>
          </a:p>
          <a:p>
            <a:r>
              <a:rPr lang="en-AU" baseline="0" dirty="0"/>
              <a:t>Presenter 1: Intro</a:t>
            </a:r>
          </a:p>
          <a:p>
            <a:r>
              <a:rPr lang="en-AU" baseline="0" dirty="0"/>
              <a:t>Presenter 2: EWB and Engineering</a:t>
            </a:r>
          </a:p>
          <a:p>
            <a:r>
              <a:rPr lang="en-AU" baseline="0" dirty="0"/>
              <a:t>Presenter 1: Water</a:t>
            </a:r>
          </a:p>
          <a:p>
            <a:r>
              <a:rPr lang="en-AU" baseline="0" dirty="0"/>
              <a:t>Presenter 2: Reality in Developing World</a:t>
            </a:r>
          </a:p>
          <a:p>
            <a:r>
              <a:rPr lang="en-AU" baseline="0" dirty="0"/>
              <a:t>Presenter 1: Appropriate Technology</a:t>
            </a:r>
          </a:p>
          <a:p>
            <a:r>
              <a:rPr lang="en-AU" baseline="0" dirty="0"/>
              <a:t>Presenter 2: Instructions</a:t>
            </a:r>
          </a:p>
          <a:p>
            <a:endParaRPr lang="en-AU" baseline="0" dirty="0"/>
          </a:p>
          <a:p>
            <a:r>
              <a:rPr lang="en-AU" baseline="0" dirty="0"/>
              <a:t>Presenter 1: Debrief</a:t>
            </a:r>
          </a:p>
          <a:p>
            <a:r>
              <a:rPr lang="en-AU" baseline="0" dirty="0"/>
              <a:t>Presenter 2: Turbidity</a:t>
            </a:r>
          </a:p>
          <a:p>
            <a:r>
              <a:rPr lang="en-AU" baseline="0" dirty="0"/>
              <a:t>Presenter 1: Quiz and University pathways</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a:t>
            </a:fld>
            <a:endParaRPr lang="en-US"/>
          </a:p>
        </p:txBody>
      </p:sp>
    </p:spTree>
    <p:extLst>
      <p:ext uri="{BB962C8B-B14F-4D97-AF65-F5344CB8AC3E}">
        <p14:creationId xmlns:p14="http://schemas.microsoft.com/office/powerpoint/2010/main" val="3139136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sz="1200" i="1" baseline="0" dirty="0">
                <a:latin typeface="Arial" pitchFamily="34" charset="0"/>
              </a:rPr>
              <a:t>*Presenter 1*</a:t>
            </a:r>
            <a:endParaRPr lang="en-US" sz="1200" dirty="0">
              <a:solidFill>
                <a:schemeClr val="bg1"/>
              </a:solidFill>
              <a:latin typeface="Arial" pitchFamily="34" charset="0"/>
            </a:endParaRPr>
          </a:p>
          <a:p>
            <a:pPr eaLnBrk="1" hangingPunct="1">
              <a:spcBef>
                <a:spcPct val="0"/>
              </a:spcBef>
            </a:pPr>
            <a:endParaRPr lang="en-US" sz="1200" dirty="0">
              <a:solidFill>
                <a:schemeClr val="bg1"/>
              </a:solidFill>
              <a:latin typeface="Arial" pitchFamily="34" charset="0"/>
            </a:endParaRPr>
          </a:p>
          <a:p>
            <a:pPr eaLnBrk="1" hangingPunct="1">
              <a:spcBef>
                <a:spcPct val="0"/>
              </a:spcBef>
            </a:pPr>
            <a:r>
              <a:rPr lang="en-US" sz="1200" dirty="0">
                <a:solidFill>
                  <a:schemeClr val="bg1"/>
                </a:solidFill>
                <a:latin typeface="Arial" pitchFamily="34" charset="0"/>
              </a:rPr>
              <a:t>What sort of technologies are available to improve water quality?  </a:t>
            </a:r>
          </a:p>
          <a:p>
            <a:pPr>
              <a:spcBef>
                <a:spcPct val="0"/>
              </a:spcBef>
            </a:pPr>
            <a:endParaRPr lang="en-US" sz="1200" i="1" dirty="0">
              <a:latin typeface="Arial" pitchFamily="34" charset="0"/>
            </a:endParaRPr>
          </a:p>
          <a:p>
            <a:pPr>
              <a:spcBef>
                <a:spcPct val="0"/>
              </a:spcBef>
            </a:pPr>
            <a:r>
              <a:rPr lang="en-US" sz="1200" i="1" dirty="0">
                <a:latin typeface="Arial" pitchFamily="34" charset="0"/>
              </a:rPr>
              <a:t>From top</a:t>
            </a:r>
            <a:r>
              <a:rPr lang="en-US" sz="1200" i="1" baseline="0" dirty="0">
                <a:latin typeface="Arial" pitchFamily="34" charset="0"/>
              </a:rPr>
              <a:t> left: in clockwise direction:</a:t>
            </a:r>
            <a:br>
              <a:rPr lang="en-US" sz="1200" i="1" baseline="0" dirty="0">
                <a:latin typeface="Arial" pitchFamily="34" charset="0"/>
              </a:rPr>
            </a:br>
            <a:r>
              <a:rPr lang="en-US" sz="1200" i="1" baseline="0" dirty="0">
                <a:latin typeface="Arial" pitchFamily="34" charset="0"/>
              </a:rPr>
              <a:t>1 Clarifiers – used in large scale water treatment plants</a:t>
            </a:r>
          </a:p>
          <a:p>
            <a:pPr>
              <a:spcBef>
                <a:spcPct val="0"/>
              </a:spcBef>
            </a:pPr>
            <a:r>
              <a:rPr lang="en-US" sz="1200" i="1" baseline="0" dirty="0">
                <a:latin typeface="Arial" pitchFamily="34" charset="0"/>
              </a:rPr>
              <a:t>2 Household water filter – can be found under kitchen sink</a:t>
            </a:r>
          </a:p>
          <a:p>
            <a:pPr>
              <a:spcBef>
                <a:spcPct val="0"/>
              </a:spcBef>
            </a:pPr>
            <a:r>
              <a:rPr lang="en-US" sz="1200" i="1" baseline="0" dirty="0">
                <a:latin typeface="Arial" pitchFamily="34" charset="0"/>
              </a:rPr>
              <a:t>3 Rainwater tank – used to collect rain water</a:t>
            </a:r>
          </a:p>
          <a:p>
            <a:pPr>
              <a:spcBef>
                <a:spcPct val="0"/>
              </a:spcBef>
            </a:pPr>
            <a:r>
              <a:rPr lang="en-US" sz="1200" i="1" baseline="0" dirty="0">
                <a:latin typeface="Arial" pitchFamily="34" charset="0"/>
              </a:rPr>
              <a:t>4 Reverse osmosis in factory – a process of removing solids from liquids</a:t>
            </a:r>
          </a:p>
          <a:p>
            <a:pPr>
              <a:spcBef>
                <a:spcPct val="0"/>
              </a:spcBef>
            </a:pPr>
            <a:r>
              <a:rPr lang="en-US" sz="1200" i="1" baseline="0" dirty="0">
                <a:latin typeface="Arial" pitchFamily="34" charset="0"/>
              </a:rPr>
              <a:t>5 Desalination plant – used to remove salt from seawater</a:t>
            </a:r>
          </a:p>
          <a:p>
            <a:pPr>
              <a:spcBef>
                <a:spcPct val="0"/>
              </a:spcBef>
            </a:pPr>
            <a:endParaRPr lang="en-US" sz="1200" i="1" dirty="0">
              <a:latin typeface="Arial" pitchFamily="34" charset="0"/>
            </a:endParaRPr>
          </a:p>
          <a:p>
            <a:pPr>
              <a:spcBef>
                <a:spcPct val="0"/>
              </a:spcBef>
            </a:pPr>
            <a:r>
              <a:rPr lang="en-US" sz="1200" i="1" dirty="0">
                <a:latin typeface="Arial" pitchFamily="34" charset="0"/>
              </a:rPr>
              <a:t>Are</a:t>
            </a:r>
            <a:r>
              <a:rPr lang="en-US" sz="1200" i="1" baseline="0" dirty="0">
                <a:latin typeface="Arial" pitchFamily="34" charset="0"/>
              </a:rPr>
              <a:t> they applicable in developing countries? No….</a:t>
            </a:r>
            <a:endParaRPr lang="en-US" sz="1200" i="1"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10</a:t>
            </a:fld>
            <a:endParaRPr lang="en-US"/>
          </a:p>
        </p:txBody>
      </p:sp>
    </p:spTree>
    <p:extLst>
      <p:ext uri="{BB962C8B-B14F-4D97-AF65-F5344CB8AC3E}">
        <p14:creationId xmlns:p14="http://schemas.microsoft.com/office/powerpoint/2010/main" val="253766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4083">
              <a:defRPr/>
            </a:pPr>
            <a:r>
              <a:rPr lang="en-US" sz="1300" i="1" dirty="0">
                <a:latin typeface="Arial" pitchFamily="34" charset="0"/>
              </a:rPr>
              <a:t>*Presenter 2*</a:t>
            </a:r>
            <a:endParaRPr lang="en-US" dirty="0">
              <a:latin typeface="Arial" pitchFamily="34" charset="0"/>
            </a:endParaRPr>
          </a:p>
          <a:p>
            <a:pPr eaLnBrk="1" hangingPunct="1"/>
            <a:endParaRPr lang="en-US" dirty="0">
              <a:latin typeface="Arial" pitchFamily="34" charset="0"/>
            </a:endParaRPr>
          </a:p>
          <a:p>
            <a:pPr eaLnBrk="1" hangingPunct="1"/>
            <a:r>
              <a:rPr lang="en-US" dirty="0">
                <a:latin typeface="Arial" pitchFamily="34" charset="0"/>
              </a:rPr>
              <a:t>Breeze through this slide. This is just to give context</a:t>
            </a:r>
          </a:p>
          <a:p>
            <a:pPr eaLnBrk="1" hangingPunct="1"/>
            <a:endParaRPr lang="en-US" dirty="0">
              <a:latin typeface="Arial" pitchFamily="34" charset="0"/>
            </a:endParaRPr>
          </a:p>
          <a:p>
            <a:pPr eaLnBrk="1" hangingPunct="1"/>
            <a:r>
              <a:rPr lang="en-US" dirty="0">
                <a:latin typeface="Arial" pitchFamily="34" charset="0"/>
              </a:rPr>
              <a:t>The world today has lots of challenges that need to be faced:</a:t>
            </a:r>
          </a:p>
          <a:p>
            <a:pPr eaLnBrk="1" hangingPunct="1">
              <a:buFontTx/>
              <a:buChar char="•"/>
            </a:pPr>
            <a:r>
              <a:rPr lang="en-US" dirty="0">
                <a:latin typeface="Arial" pitchFamily="34" charset="0"/>
              </a:rPr>
              <a:t>840 million people lack access to clean water</a:t>
            </a:r>
          </a:p>
          <a:p>
            <a:pPr eaLnBrk="1" hangingPunct="1">
              <a:buFontTx/>
              <a:buChar char="•"/>
            </a:pPr>
            <a:r>
              <a:rPr lang="en-US" dirty="0">
                <a:latin typeface="Arial" pitchFamily="34" charset="0"/>
              </a:rPr>
              <a:t>1.8 billion people use a source of drinking water contaminated by faeces</a:t>
            </a:r>
          </a:p>
          <a:p>
            <a:pPr marL="0" marR="0" lvl="0" indent="0" algn="l" defTabSz="457200" rtl="0" eaLnBrk="1" fontAlgn="auto" latinLnBrk="0" hangingPunct="1">
              <a:lnSpc>
                <a:spcPct val="100000"/>
              </a:lnSpc>
              <a:spcBef>
                <a:spcPts val="0"/>
              </a:spcBef>
              <a:spcAft>
                <a:spcPts val="0"/>
              </a:spcAft>
              <a:buClrTx/>
              <a:buSzTx/>
              <a:buFontTx/>
              <a:buChar char="•"/>
              <a:tabLst/>
              <a:defRPr/>
            </a:pPr>
            <a:r>
              <a:rPr lang="en-AU" sz="1200" dirty="0">
                <a:solidFill>
                  <a:schemeClr val="tx1">
                    <a:lumMod val="50000"/>
                    <a:lumOff val="50000"/>
                  </a:schemeClr>
                </a:solidFill>
                <a:cs typeface="Georgia"/>
              </a:rPr>
              <a:t>740 million people survive on less than $1.90 a day</a:t>
            </a:r>
          </a:p>
          <a:p>
            <a:pPr marL="0" marR="0" lvl="0" indent="0" algn="l" defTabSz="457200" rtl="0" eaLnBrk="1" fontAlgn="auto" latinLnBrk="0" hangingPunct="1">
              <a:lnSpc>
                <a:spcPct val="100000"/>
              </a:lnSpc>
              <a:spcBef>
                <a:spcPts val="0"/>
              </a:spcBef>
              <a:spcAft>
                <a:spcPts val="0"/>
              </a:spcAft>
              <a:buClrTx/>
              <a:buSzTx/>
              <a:buFontTx/>
              <a:buChar char="•"/>
              <a:tabLst/>
              <a:defRPr/>
            </a:pPr>
            <a:endParaRPr lang="en-AU" sz="1200" dirty="0">
              <a:solidFill>
                <a:schemeClr val="tx1">
                  <a:lumMod val="50000"/>
                  <a:lumOff val="50000"/>
                </a:schemeClr>
              </a:solidFill>
              <a:cs typeface="Georgi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AU" sz="1200" dirty="0">
                <a:solidFill>
                  <a:schemeClr val="tx1">
                    <a:lumMod val="50000"/>
                    <a:lumOff val="50000"/>
                  </a:schemeClr>
                </a:solidFill>
                <a:cs typeface="Georgia"/>
              </a:rPr>
              <a:t>So you can see how many people around the world are living in extreme poverty and don’t even have access to something so basic.</a:t>
            </a:r>
          </a:p>
          <a:p>
            <a:pPr eaLnBrk="1" hangingPunct="1">
              <a:buFontTx/>
              <a:buChar char="•"/>
            </a:pPr>
            <a:endParaRPr lang="en-US" dirty="0">
              <a:latin typeface="Arial" pitchFamily="34" charset="0"/>
            </a:endParaRPr>
          </a:p>
          <a:p>
            <a:pPr eaLnBrk="1" hangingPunct="1"/>
            <a:endParaRPr lang="en-US" dirty="0">
              <a:latin typeface="Arial" pitchFamily="34" charset="0"/>
            </a:endParaRPr>
          </a:p>
          <a:p>
            <a:pPr eaLnBrk="1" hangingPunct="1"/>
            <a:r>
              <a:rPr lang="en-US" b="1" dirty="0">
                <a:latin typeface="Arial" pitchFamily="34" charset="0"/>
              </a:rPr>
              <a:t>Picture, </a:t>
            </a:r>
            <a:r>
              <a:rPr lang="en-US" dirty="0">
                <a:latin typeface="Arial" pitchFamily="34" charset="0"/>
              </a:rPr>
              <a:t>Jakarta, Indonesia. </a:t>
            </a:r>
          </a:p>
          <a:p>
            <a:pPr eaLnBrk="1" hangingPunct="1"/>
            <a:r>
              <a:rPr lang="en-US" dirty="0">
                <a:latin typeface="Arial" pitchFamily="34" charset="0"/>
              </a:rPr>
              <a:t>Jakarta is Indonesia’s biggest city, with 20 million inhabitants (i.e. Australia’s Population in one city), and still water is of major concern. </a:t>
            </a:r>
          </a:p>
        </p:txBody>
      </p:sp>
      <p:sp>
        <p:nvSpPr>
          <p:cNvPr id="4" name="Slide Number Placeholder 3"/>
          <p:cNvSpPr>
            <a:spLocks noGrp="1"/>
          </p:cNvSpPr>
          <p:nvPr>
            <p:ph type="sldNum" sz="quarter" idx="10"/>
          </p:nvPr>
        </p:nvSpPr>
        <p:spPr/>
        <p:txBody>
          <a:bodyPr/>
          <a:lstStyle/>
          <a:p>
            <a:fld id="{B5D2E053-B324-3B41-9B22-DE50A501C2A2}" type="slidenum">
              <a:rPr lang="en-US" smtClean="0"/>
              <a:pPr/>
              <a:t>11</a:t>
            </a:fld>
            <a:endParaRPr lang="en-US"/>
          </a:p>
        </p:txBody>
      </p:sp>
    </p:spTree>
    <p:extLst>
      <p:ext uri="{BB962C8B-B14F-4D97-AF65-F5344CB8AC3E}">
        <p14:creationId xmlns:p14="http://schemas.microsoft.com/office/powerpoint/2010/main" val="222780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baseline="0" dirty="0">
                <a:latin typeface="Arial" pitchFamily="34" charset="0"/>
              </a:rPr>
              <a:t>*Presenter 2*</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baseline="0" dirty="0">
              <a:latin typeface="Arial" pitchFamily="34" charset="0"/>
            </a:endParaRPr>
          </a:p>
          <a:p>
            <a:pPr eaLnBrk="1" hangingPunct="1">
              <a:spcBef>
                <a:spcPct val="0"/>
              </a:spcBef>
            </a:pPr>
            <a:r>
              <a:rPr lang="en-US" sz="1200" dirty="0">
                <a:latin typeface="Arial" pitchFamily="34" charset="0"/>
              </a:rPr>
              <a:t>Compared to the rest of the world, Australians have it really good when it comes to clean water. </a:t>
            </a:r>
          </a:p>
          <a:p>
            <a:pPr eaLnBrk="1" hangingPunct="1">
              <a:spcBef>
                <a:spcPct val="0"/>
              </a:spcBef>
            </a:pPr>
            <a:endParaRPr lang="en-US" sz="1200" dirty="0">
              <a:latin typeface="Arial" pitchFamily="34" charset="0"/>
            </a:endParaRPr>
          </a:p>
          <a:p>
            <a:pPr eaLnBrk="1" hangingPunct="1">
              <a:spcBef>
                <a:spcPct val="0"/>
              </a:spcBef>
            </a:pPr>
            <a:r>
              <a:rPr lang="en-US" sz="1200" dirty="0">
                <a:latin typeface="Arial" pitchFamily="34" charset="0"/>
              </a:rPr>
              <a:t>As shown in dark green on the map, more than 95% of Australians have access to clean drinking water that flows from our taps.</a:t>
            </a:r>
          </a:p>
          <a:p>
            <a:pPr eaLnBrk="1" hangingPunct="1">
              <a:spcBef>
                <a:spcPct val="0"/>
              </a:spcBef>
            </a:pPr>
            <a:endParaRPr lang="en-US" sz="1200" dirty="0">
              <a:latin typeface="Arial" pitchFamily="34" charset="0"/>
            </a:endParaRPr>
          </a:p>
          <a:p>
            <a:pPr eaLnBrk="1" hangingPunct="1">
              <a:spcBef>
                <a:spcPct val="0"/>
              </a:spcBef>
            </a:pPr>
            <a:r>
              <a:rPr lang="en-US" sz="1200" dirty="0">
                <a:latin typeface="Arial" pitchFamily="34" charset="0"/>
              </a:rPr>
              <a:t>There are many countries, particularly in Africa and Asia (as shown in red/purple on the map), where</a:t>
            </a:r>
            <a:r>
              <a:rPr lang="en-US" sz="1200" baseline="0" dirty="0">
                <a:latin typeface="Arial" pitchFamily="34" charset="0"/>
              </a:rPr>
              <a:t> significant portion of </a:t>
            </a:r>
            <a:r>
              <a:rPr lang="en-US" sz="1200" dirty="0">
                <a:latin typeface="Arial" pitchFamily="34" charset="0"/>
              </a:rPr>
              <a:t>the population do not have access to clean drinking water. </a:t>
            </a:r>
          </a:p>
          <a:p>
            <a:pPr eaLnBrk="1" hangingPunct="1">
              <a:spcBef>
                <a:spcPct val="0"/>
              </a:spcBef>
            </a:pPr>
            <a:endParaRPr lang="en-US" sz="1200" dirty="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12</a:t>
            </a:fld>
            <a:endParaRPr lang="en-US"/>
          </a:p>
        </p:txBody>
      </p:sp>
    </p:spTree>
    <p:extLst>
      <p:ext uri="{BB962C8B-B14F-4D97-AF65-F5344CB8AC3E}">
        <p14:creationId xmlns:p14="http://schemas.microsoft.com/office/powerpoint/2010/main" val="543150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a:latin typeface="Arial" pitchFamily="34" charset="0"/>
              </a:rPr>
              <a:t>*Presenter 1*</a:t>
            </a:r>
            <a:endParaRPr lang="en-AU" i="0" dirty="0">
              <a:latin typeface="+mn-lt"/>
            </a:endParaRPr>
          </a:p>
          <a:p>
            <a:endParaRPr lang="en-AU" i="0" dirty="0">
              <a:latin typeface="+mn-lt"/>
            </a:endParaRPr>
          </a:p>
          <a:p>
            <a:r>
              <a:rPr lang="en-AU" i="0" dirty="0">
                <a:latin typeface="+mn-lt"/>
              </a:rPr>
              <a:t>Explain the water filters</a:t>
            </a:r>
          </a:p>
          <a:p>
            <a:pPr marL="0" marR="0" indent="0" algn="l" defTabSz="914400" rtl="0" eaLnBrk="1" fontAlgn="auto" latinLnBrk="0" hangingPunct="1">
              <a:lnSpc>
                <a:spcPct val="100000"/>
              </a:lnSpc>
              <a:spcBef>
                <a:spcPts val="0"/>
              </a:spcBef>
              <a:spcAft>
                <a:spcPts val="0"/>
              </a:spcAft>
              <a:buClrTx/>
              <a:buSzTx/>
              <a:buFontTx/>
              <a:buNone/>
              <a:tabLst/>
              <a:defRPr/>
            </a:pPr>
            <a:br>
              <a:rPr lang="en-US" sz="1200" i="1" baseline="0" dirty="0">
                <a:latin typeface="+mn-lt"/>
              </a:rPr>
            </a:br>
            <a:r>
              <a:rPr lang="en-US" sz="1200" i="1" baseline="0" dirty="0">
                <a:latin typeface="+mn-lt"/>
              </a:rPr>
              <a:t>Left: Ceramic/clay pot filters. An inexpensive and effective type of water filter that rely on the small pores in the material to filter dirt and debris out of the water.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i="1" dirty="0">
                <a:latin typeface="+mn-lt"/>
              </a:rPr>
              <a:t>Middle: Sand filters. Using sand,</a:t>
            </a:r>
            <a:r>
              <a:rPr lang="en-AU" i="1" baseline="0" dirty="0">
                <a:latin typeface="+mn-lt"/>
              </a:rPr>
              <a:t> gravel and recycled materials to separate the dirt in the water</a:t>
            </a:r>
            <a:endParaRPr lang="en-AU" i="1"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1" baseline="0" dirty="0">
              <a:latin typeface="+mn-l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a:latin typeface="+mn-lt"/>
              </a:rPr>
              <a:t>Right: Solar water disinfection using plastic water bottles. Solar energy and UV radiation rid contaminated water of bacteria and viruses.</a:t>
            </a:r>
          </a:p>
          <a:p>
            <a:pPr marL="0" marR="0" indent="0" algn="l" defTabSz="914400" rtl="0" eaLnBrk="1" fontAlgn="auto" latinLnBrk="0" hangingPunct="1">
              <a:lnSpc>
                <a:spcPct val="100000"/>
              </a:lnSpc>
              <a:spcBef>
                <a:spcPts val="0"/>
              </a:spcBef>
              <a:spcAft>
                <a:spcPts val="0"/>
              </a:spcAft>
              <a:buClrTx/>
              <a:buSzTx/>
              <a:buFontTx/>
              <a:buNone/>
              <a:tabLst/>
              <a:defRPr/>
            </a:pPr>
            <a:endParaRPr lang="en-AU" dirty="0">
              <a:latin typeface="+mn-lt"/>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13</a:t>
            </a:fld>
            <a:endParaRPr lang="en-US"/>
          </a:p>
        </p:txBody>
      </p:sp>
    </p:spTree>
    <p:extLst>
      <p:ext uri="{BB962C8B-B14F-4D97-AF65-F5344CB8AC3E}">
        <p14:creationId xmlns:p14="http://schemas.microsoft.com/office/powerpoint/2010/main" val="13524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14</a:t>
            </a:fld>
            <a:endParaRPr lang="en-US"/>
          </a:p>
        </p:txBody>
      </p:sp>
    </p:spTree>
    <p:extLst>
      <p:ext uri="{BB962C8B-B14F-4D97-AF65-F5344CB8AC3E}">
        <p14:creationId xmlns:p14="http://schemas.microsoft.com/office/powerpoint/2010/main" val="1339032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2*</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15</a:t>
            </a:fld>
            <a:endParaRPr lang="en-US"/>
          </a:p>
        </p:txBody>
      </p:sp>
    </p:spTree>
    <p:extLst>
      <p:ext uri="{BB962C8B-B14F-4D97-AF65-F5344CB8AC3E}">
        <p14:creationId xmlns:p14="http://schemas.microsoft.com/office/powerpoint/2010/main" val="2926009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2*</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16</a:t>
            </a:fld>
            <a:endParaRPr lang="en-US"/>
          </a:p>
        </p:txBody>
      </p:sp>
    </p:spTree>
    <p:extLst>
      <p:ext uri="{BB962C8B-B14F-4D97-AF65-F5344CB8AC3E}">
        <p14:creationId xmlns:p14="http://schemas.microsoft.com/office/powerpoint/2010/main" val="3162135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dirty="0"/>
              <a:t>Leave this slide on</a:t>
            </a:r>
            <a:r>
              <a:rPr lang="en-AU" baseline="0" dirty="0"/>
              <a:t> during activity.</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17</a:t>
            </a:fld>
            <a:endParaRPr lang="en-US"/>
          </a:p>
        </p:txBody>
      </p:sp>
    </p:spTree>
    <p:extLst>
      <p:ext uri="{BB962C8B-B14F-4D97-AF65-F5344CB8AC3E}">
        <p14:creationId xmlns:p14="http://schemas.microsoft.com/office/powerpoint/2010/main" val="543150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1*</a:t>
            </a:r>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18</a:t>
            </a:fld>
            <a:endParaRPr lang="en-US"/>
          </a:p>
        </p:txBody>
      </p:sp>
    </p:spTree>
    <p:extLst>
      <p:ext uri="{BB962C8B-B14F-4D97-AF65-F5344CB8AC3E}">
        <p14:creationId xmlns:p14="http://schemas.microsoft.com/office/powerpoint/2010/main" val="3016355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i="1" baseline="0" dirty="0">
                <a:latin typeface="Arial" pitchFamily="34" charset="0"/>
              </a:rPr>
              <a:t>*Presenter 1*</a:t>
            </a:r>
            <a:endParaRPr lang="en-US" sz="1200" dirty="0">
              <a:latin typeface="+mn-lt"/>
            </a:endParaRPr>
          </a:p>
          <a:p>
            <a:pPr eaLnBrk="1" hangingPunct="1">
              <a:lnSpc>
                <a:spcPct val="90000"/>
              </a:lnSpc>
            </a:pPr>
            <a:endParaRPr lang="en-US" sz="1200" dirty="0">
              <a:latin typeface="+mn-lt"/>
            </a:endParaRPr>
          </a:p>
          <a:p>
            <a:pPr eaLnBrk="1" hangingPunct="1">
              <a:lnSpc>
                <a:spcPct val="90000"/>
              </a:lnSpc>
            </a:pPr>
            <a:r>
              <a:rPr lang="en-US" sz="1200" dirty="0">
                <a:latin typeface="+mn-lt"/>
              </a:rPr>
              <a:t>Ask the kids</a:t>
            </a:r>
            <a:r>
              <a:rPr lang="en-US" sz="1200" baseline="0" dirty="0">
                <a:latin typeface="+mn-lt"/>
              </a:rPr>
              <a:t> about each point – get them to think for themselves before clicking and revealing the answers in ‘Real World’.</a:t>
            </a:r>
          </a:p>
          <a:p>
            <a:pPr eaLnBrk="1" hangingPunct="1">
              <a:lnSpc>
                <a:spcPct val="90000"/>
              </a:lnSpc>
            </a:pPr>
            <a:endParaRPr lang="en-US" sz="1200" baseline="0" dirty="0">
              <a:latin typeface="+mn-lt"/>
            </a:endParaRPr>
          </a:p>
          <a:p>
            <a:pPr eaLnBrk="1" hangingPunct="1">
              <a:lnSpc>
                <a:spcPct val="90000"/>
              </a:lnSpc>
            </a:pPr>
            <a:r>
              <a:rPr lang="en-US" sz="1200" baseline="0" dirty="0">
                <a:latin typeface="+mn-lt"/>
              </a:rPr>
              <a:t>Prompt them with things like:</a:t>
            </a:r>
          </a:p>
          <a:p>
            <a:pPr eaLnBrk="1" hangingPunct="1">
              <a:lnSpc>
                <a:spcPct val="90000"/>
              </a:lnSpc>
            </a:pPr>
            <a:r>
              <a:rPr lang="en-US" sz="1200" baseline="0" dirty="0">
                <a:latin typeface="+mn-lt"/>
              </a:rPr>
              <a:t>“Did all groups have the same amount of money?”</a:t>
            </a:r>
          </a:p>
          <a:p>
            <a:pPr eaLnBrk="1" hangingPunct="1">
              <a:lnSpc>
                <a:spcPct val="90000"/>
              </a:lnSpc>
            </a:pPr>
            <a:r>
              <a:rPr lang="en-US" sz="1200" baseline="0" dirty="0">
                <a:latin typeface="+mn-lt"/>
              </a:rPr>
              <a:t>“So how do you think having different money in each group translates to the real world?”</a:t>
            </a:r>
          </a:p>
          <a:p>
            <a:pPr eaLnBrk="1" hangingPunct="1">
              <a:lnSpc>
                <a:spcPct val="90000"/>
              </a:lnSpc>
            </a:pPr>
            <a:r>
              <a:rPr lang="en-US" sz="1200" baseline="0" dirty="0">
                <a:latin typeface="+mn-lt"/>
              </a:rPr>
              <a:t>- Money given were based on the country’s GDP.</a:t>
            </a:r>
          </a:p>
          <a:p>
            <a:pPr eaLnBrk="1" hangingPunct="1">
              <a:lnSpc>
                <a:spcPct val="90000"/>
              </a:lnSpc>
            </a:pPr>
            <a:endParaRPr lang="en-US" sz="1200" baseline="0" dirty="0">
              <a:latin typeface="+mn-lt"/>
            </a:endParaRPr>
          </a:p>
          <a:p>
            <a:pPr eaLnBrk="1" hangingPunct="1">
              <a:lnSpc>
                <a:spcPct val="90000"/>
              </a:lnSpc>
            </a:pPr>
            <a:r>
              <a:rPr lang="en-US" sz="1200" baseline="0" dirty="0">
                <a:latin typeface="+mn-lt"/>
              </a:rPr>
              <a:t>“Could you all read the instructions?”</a:t>
            </a:r>
          </a:p>
          <a:p>
            <a:pPr eaLnBrk="1" hangingPunct="1">
              <a:lnSpc>
                <a:spcPct val="90000"/>
              </a:lnSpc>
            </a:pPr>
            <a:r>
              <a:rPr lang="en-US" sz="1200" baseline="0" dirty="0">
                <a:latin typeface="+mn-lt"/>
              </a:rPr>
              <a:t>“What do you think having illegible instructions means when Australia’s instructions are really clear and Ethiopia cannot understand theirs at all?’</a:t>
            </a:r>
          </a:p>
          <a:p>
            <a:pPr marL="171450" indent="-171450" eaLnBrk="1" hangingPunct="1">
              <a:lnSpc>
                <a:spcPct val="90000"/>
              </a:lnSpc>
              <a:buFontTx/>
              <a:buChar char="-"/>
            </a:pPr>
            <a:r>
              <a:rPr lang="en-US" sz="1200" baseline="0" dirty="0">
                <a:latin typeface="+mn-lt"/>
              </a:rPr>
              <a:t>Illegibility of instructions were based on the country’s literacy rate</a:t>
            </a:r>
          </a:p>
          <a:p>
            <a:pPr marL="171450" indent="-171450" eaLnBrk="1" hangingPunct="1">
              <a:lnSpc>
                <a:spcPct val="90000"/>
              </a:lnSpc>
              <a:buFontTx/>
              <a:buChar char="-"/>
            </a:pPr>
            <a:endParaRPr lang="en-US" sz="1200" baseline="0" dirty="0">
              <a:latin typeface="+mn-lt"/>
            </a:endParaRPr>
          </a:p>
          <a:p>
            <a:pPr eaLnBrk="1" hangingPunct="1">
              <a:lnSpc>
                <a:spcPct val="90000"/>
              </a:lnSpc>
            </a:pPr>
            <a:r>
              <a:rPr lang="en-US" sz="1200" baseline="0" dirty="0">
                <a:latin typeface="+mn-lt"/>
              </a:rPr>
              <a:t>“Isn’t interesting to see that some of the poorer countries had reasonable results?”</a:t>
            </a:r>
          </a:p>
          <a:p>
            <a:pPr eaLnBrk="1" hangingPunct="1">
              <a:lnSpc>
                <a:spcPct val="90000"/>
              </a:lnSpc>
            </a:pPr>
            <a:r>
              <a:rPr lang="en-US" sz="1200" baseline="0" dirty="0">
                <a:latin typeface="+mn-lt"/>
              </a:rPr>
              <a:t>“How did your group cope with limited money and instructions?”</a:t>
            </a:r>
          </a:p>
          <a:p>
            <a:pPr eaLnBrk="1" hangingPunct="1">
              <a:lnSpc>
                <a:spcPct val="90000"/>
              </a:lnSpc>
            </a:pPr>
            <a:r>
              <a:rPr lang="en-US" sz="1200" baseline="0" dirty="0">
                <a:latin typeface="+mn-lt"/>
              </a:rPr>
              <a:t>- Inventive ideas</a:t>
            </a:r>
          </a:p>
          <a:p>
            <a:pPr eaLnBrk="1" hangingPunct="1">
              <a:lnSpc>
                <a:spcPct val="90000"/>
              </a:lnSpc>
            </a:pPr>
            <a:endParaRPr lang="en-US" sz="1200" baseline="0" dirty="0">
              <a:latin typeface="+mn-lt"/>
            </a:endParaRPr>
          </a:p>
          <a:p>
            <a:pPr eaLnBrk="1" hangingPunct="1">
              <a:lnSpc>
                <a:spcPct val="90000"/>
              </a:lnSpc>
            </a:pPr>
            <a:r>
              <a:rPr lang="en-US" sz="1200" dirty="0">
                <a:latin typeface="+mn-lt"/>
              </a:rPr>
              <a:t>“Did any</a:t>
            </a:r>
            <a:r>
              <a:rPr lang="en-US" sz="1200" baseline="0" dirty="0">
                <a:latin typeface="+mn-lt"/>
              </a:rPr>
              <a:t> of the more developed countries help the others?”</a:t>
            </a:r>
          </a:p>
          <a:p>
            <a:pPr eaLnBrk="1" hangingPunct="1">
              <a:lnSpc>
                <a:spcPct val="90000"/>
              </a:lnSpc>
            </a:pPr>
            <a:r>
              <a:rPr lang="en-US" sz="1200" baseline="0" dirty="0">
                <a:latin typeface="+mn-lt"/>
              </a:rPr>
              <a:t>- Emphasize that developed countries have a social responsibility to help those in developing countries.</a:t>
            </a:r>
            <a:endParaRPr lang="en-US" sz="1200" dirty="0">
              <a:latin typeface="+mn-lt"/>
            </a:endParaRP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19</a:t>
            </a:fld>
            <a:endParaRPr lang="en-US"/>
          </a:p>
        </p:txBody>
      </p:sp>
    </p:spTree>
    <p:extLst>
      <p:ext uri="{BB962C8B-B14F-4D97-AF65-F5344CB8AC3E}">
        <p14:creationId xmlns:p14="http://schemas.microsoft.com/office/powerpoint/2010/main" val="3283768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Acknowledgement</a:t>
            </a:r>
            <a:r>
              <a:rPr lang="en-AU" baseline="0" dirty="0"/>
              <a:t> of country. *read off slide*</a:t>
            </a:r>
            <a:endParaRPr lang="en-AU"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a:t>
            </a:fld>
            <a:endParaRPr lang="en-US"/>
          </a:p>
        </p:txBody>
      </p:sp>
    </p:spTree>
    <p:extLst>
      <p:ext uri="{BB962C8B-B14F-4D97-AF65-F5344CB8AC3E}">
        <p14:creationId xmlns:p14="http://schemas.microsoft.com/office/powerpoint/2010/main" val="7519953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4310" eaLnBrk="0" fontAlgn="base" hangingPunct="0">
              <a:spcBef>
                <a:spcPct val="30000"/>
              </a:spcBef>
              <a:spcAft>
                <a:spcPct val="0"/>
              </a:spcAft>
              <a:defRPr/>
            </a:pPr>
            <a:r>
              <a:rPr lang="en-US" sz="1200" i="1" dirty="0">
                <a:latin typeface="Arial" pitchFamily="34" charset="0"/>
              </a:rPr>
              <a:t>*Presenter 1*</a:t>
            </a:r>
          </a:p>
          <a:p>
            <a:pPr defTabSz="914310" eaLnBrk="0" fontAlgn="base" hangingPunct="0">
              <a:spcBef>
                <a:spcPct val="30000"/>
              </a:spcBef>
              <a:spcAft>
                <a:spcPct val="0"/>
              </a:spcAft>
              <a:defRPr/>
            </a:pPr>
            <a:r>
              <a:rPr lang="en-US" sz="1200" b="1" dirty="0"/>
              <a:t>Turbidity</a:t>
            </a:r>
          </a:p>
          <a:p>
            <a:pPr defTabSz="914310" eaLnBrk="0" fontAlgn="base" hangingPunct="0">
              <a:spcBef>
                <a:spcPct val="30000"/>
              </a:spcBef>
              <a:spcAft>
                <a:spcPct val="0"/>
              </a:spcAft>
              <a:defRPr/>
            </a:pPr>
            <a:r>
              <a:rPr lang="en-US" sz="1200" dirty="0"/>
              <a:t>The cloudiness or haziness of a fluid caused by a large number of individual particles that are generally invisible to the naked eye, similar to smoke in air. The measurement of turbidity is a key test of water quality.</a:t>
            </a:r>
          </a:p>
          <a:p>
            <a:pPr defTabSz="914310" eaLnBrk="0" fontAlgn="base" hangingPunct="0">
              <a:spcBef>
                <a:spcPct val="30000"/>
              </a:spcBef>
              <a:spcAft>
                <a:spcPct val="0"/>
              </a:spcAft>
              <a:defRPr/>
            </a:pPr>
            <a:endParaRPr lang="en-US" sz="1200" b="1" dirty="0"/>
          </a:p>
          <a:p>
            <a:pPr defTabSz="914310" eaLnBrk="0" fontAlgn="base" hangingPunct="0">
              <a:spcBef>
                <a:spcPct val="30000"/>
              </a:spcBef>
              <a:spcAft>
                <a:spcPct val="0"/>
              </a:spcAft>
              <a:defRPr/>
            </a:pPr>
            <a:r>
              <a:rPr lang="en-AU" sz="1200" dirty="0">
                <a:cs typeface="Times New Roman" pitchFamily="18" charset="0"/>
              </a:rPr>
              <a:t>NTU - </a:t>
            </a:r>
            <a:r>
              <a:rPr lang="en-AU" sz="1200" dirty="0" err="1">
                <a:cs typeface="Times New Roman" pitchFamily="18" charset="0"/>
              </a:rPr>
              <a:t>nephelometric</a:t>
            </a:r>
            <a:r>
              <a:rPr lang="en-AU" sz="1200" dirty="0">
                <a:cs typeface="Times New Roman" pitchFamily="18" charset="0"/>
              </a:rPr>
              <a:t> turbidity units</a:t>
            </a:r>
          </a:p>
          <a:p>
            <a:pPr defTabSz="914310" eaLnBrk="0" fontAlgn="base" hangingPunct="0">
              <a:spcBef>
                <a:spcPct val="30000"/>
              </a:spcBef>
              <a:spcAft>
                <a:spcPct val="0"/>
              </a:spcAft>
              <a:defRPr/>
            </a:pPr>
            <a:r>
              <a:rPr lang="en-US" sz="1200" dirty="0"/>
              <a:t>World Health </a:t>
            </a:r>
            <a:r>
              <a:rPr lang="en-US" sz="1200" dirty="0" err="1"/>
              <a:t>Organisation</a:t>
            </a:r>
            <a:r>
              <a:rPr lang="en-US" sz="1200" dirty="0"/>
              <a:t> (WHO) – International body, does research into all things health</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WHO says &lt;5 NTU is required for drinking water</a:t>
            </a:r>
          </a:p>
          <a:p>
            <a:pPr defTabSz="914310" eaLnBrk="0" fontAlgn="base" hangingPunct="0">
              <a:spcBef>
                <a:spcPct val="30000"/>
              </a:spcBef>
              <a:spcAft>
                <a:spcPct val="0"/>
              </a:spcAft>
              <a:defRPr/>
            </a:pPr>
            <a:r>
              <a:rPr lang="en-US" sz="1200" dirty="0"/>
              <a:t>Even in developed countries we can’t treat water with filtration agents like chlorine until it is below 5 NTU. Chemicals don’t react properly. </a:t>
            </a:r>
          </a:p>
          <a:p>
            <a:pPr defTabSz="914310" eaLnBrk="0" fontAlgn="base" hangingPunct="0">
              <a:spcBef>
                <a:spcPct val="30000"/>
              </a:spcBef>
              <a:spcAft>
                <a:spcPct val="0"/>
              </a:spcAft>
              <a:defRPr/>
            </a:pPr>
            <a:r>
              <a:rPr lang="en-US" sz="1200" dirty="0"/>
              <a:t>According to the Australian Drinking Water Guidelines, water should be less than 5 NTU.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Get the groups to estimate the turbidity of their clean water.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Give out prizes for the cleanest water</a:t>
            </a:r>
          </a:p>
          <a:p>
            <a:endParaRPr lang="en-AU" sz="1200" dirty="0"/>
          </a:p>
          <a:p>
            <a:pPr eaLnBrk="1" hangingPunct="1">
              <a:spcBef>
                <a:spcPct val="0"/>
              </a:spcBef>
            </a:pPr>
            <a:endParaRPr lang="en-US" sz="1200" i="1"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20</a:t>
            </a:fld>
            <a:endParaRPr lang="en-US"/>
          </a:p>
        </p:txBody>
      </p:sp>
    </p:spTree>
    <p:extLst>
      <p:ext uri="{BB962C8B-B14F-4D97-AF65-F5344CB8AC3E}">
        <p14:creationId xmlns:p14="http://schemas.microsoft.com/office/powerpoint/2010/main" val="4458582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14310" eaLnBrk="0" fontAlgn="base" hangingPunct="0">
              <a:spcBef>
                <a:spcPct val="30000"/>
              </a:spcBef>
              <a:spcAft>
                <a:spcPct val="0"/>
              </a:spcAft>
              <a:defRPr/>
            </a:pPr>
            <a:r>
              <a:rPr lang="en-US" sz="1200" i="1" dirty="0">
                <a:latin typeface="Arial" pitchFamily="34" charset="0"/>
              </a:rPr>
              <a:t>*Presenter 1*</a:t>
            </a:r>
          </a:p>
          <a:p>
            <a:pPr defTabSz="914310" eaLnBrk="0" fontAlgn="base" hangingPunct="0">
              <a:spcBef>
                <a:spcPct val="30000"/>
              </a:spcBef>
              <a:spcAft>
                <a:spcPct val="0"/>
              </a:spcAft>
              <a:defRPr/>
            </a:pPr>
            <a:r>
              <a:rPr lang="en-US" sz="1200" b="1" dirty="0"/>
              <a:t>Turbidity</a:t>
            </a:r>
          </a:p>
          <a:p>
            <a:pPr defTabSz="914310" eaLnBrk="0" fontAlgn="base" hangingPunct="0">
              <a:spcBef>
                <a:spcPct val="30000"/>
              </a:spcBef>
              <a:spcAft>
                <a:spcPct val="0"/>
              </a:spcAft>
              <a:defRPr/>
            </a:pPr>
            <a:r>
              <a:rPr lang="en-US" sz="1200" dirty="0"/>
              <a:t>The cloudiness or haziness of a fluid caused by a large number of individual particles that are generally invisible to the naked eye, similar to smoke in air. The measurement of turbidity is a key test of water quality.</a:t>
            </a:r>
          </a:p>
          <a:p>
            <a:pPr defTabSz="914310" eaLnBrk="0" fontAlgn="base" hangingPunct="0">
              <a:spcBef>
                <a:spcPct val="30000"/>
              </a:spcBef>
              <a:spcAft>
                <a:spcPct val="0"/>
              </a:spcAft>
              <a:defRPr/>
            </a:pPr>
            <a:endParaRPr lang="en-US" sz="1200" b="1" dirty="0"/>
          </a:p>
          <a:p>
            <a:pPr defTabSz="914310" eaLnBrk="0" fontAlgn="base" hangingPunct="0">
              <a:spcBef>
                <a:spcPct val="30000"/>
              </a:spcBef>
              <a:spcAft>
                <a:spcPct val="0"/>
              </a:spcAft>
              <a:defRPr/>
            </a:pPr>
            <a:r>
              <a:rPr lang="en-AU" sz="1200" dirty="0">
                <a:cs typeface="Times New Roman" pitchFamily="18" charset="0"/>
              </a:rPr>
              <a:t>NTU - </a:t>
            </a:r>
            <a:r>
              <a:rPr lang="en-AU" sz="1200" dirty="0" err="1">
                <a:cs typeface="Times New Roman" pitchFamily="18" charset="0"/>
              </a:rPr>
              <a:t>nephelometric</a:t>
            </a:r>
            <a:r>
              <a:rPr lang="en-AU" sz="1200" dirty="0">
                <a:cs typeface="Times New Roman" pitchFamily="18" charset="0"/>
              </a:rPr>
              <a:t> turbidity units</a:t>
            </a:r>
          </a:p>
          <a:p>
            <a:pPr defTabSz="914310" eaLnBrk="0" fontAlgn="base" hangingPunct="0">
              <a:spcBef>
                <a:spcPct val="30000"/>
              </a:spcBef>
              <a:spcAft>
                <a:spcPct val="0"/>
              </a:spcAft>
              <a:defRPr/>
            </a:pPr>
            <a:r>
              <a:rPr lang="en-US" sz="1200" dirty="0"/>
              <a:t>World Health </a:t>
            </a:r>
            <a:r>
              <a:rPr lang="en-US" sz="1200" dirty="0" err="1"/>
              <a:t>Organisation</a:t>
            </a:r>
            <a:r>
              <a:rPr lang="en-US" sz="1200" dirty="0"/>
              <a:t> (WHO) – International body, does research into all things health</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WHO says &lt;5 NTU is required for drinking water</a:t>
            </a:r>
          </a:p>
          <a:p>
            <a:pPr defTabSz="914310" eaLnBrk="0" fontAlgn="base" hangingPunct="0">
              <a:spcBef>
                <a:spcPct val="30000"/>
              </a:spcBef>
              <a:spcAft>
                <a:spcPct val="0"/>
              </a:spcAft>
              <a:defRPr/>
            </a:pPr>
            <a:r>
              <a:rPr lang="en-US" sz="1200" dirty="0"/>
              <a:t>Even in developed countries we can’t treat water with filtration agents like chlorine until it is below 5 NTU. Chemicals don’t react properly. </a:t>
            </a:r>
          </a:p>
          <a:p>
            <a:pPr defTabSz="914310" eaLnBrk="0" fontAlgn="base" hangingPunct="0">
              <a:spcBef>
                <a:spcPct val="30000"/>
              </a:spcBef>
              <a:spcAft>
                <a:spcPct val="0"/>
              </a:spcAft>
              <a:defRPr/>
            </a:pPr>
            <a:r>
              <a:rPr lang="en-US" sz="1200" dirty="0"/>
              <a:t>According to the Australian Drinking Water Guidelines, water should be less than 5 NTU.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Get the groups to estimate the turbidity of their clean water. </a:t>
            </a:r>
          </a:p>
          <a:p>
            <a:pPr defTabSz="914310" eaLnBrk="0" fontAlgn="base" hangingPunct="0">
              <a:spcBef>
                <a:spcPct val="30000"/>
              </a:spcBef>
              <a:spcAft>
                <a:spcPct val="0"/>
              </a:spcAft>
              <a:defRPr/>
            </a:pPr>
            <a:endParaRPr lang="en-US" sz="1200" dirty="0"/>
          </a:p>
          <a:p>
            <a:pPr defTabSz="914310" eaLnBrk="0" fontAlgn="base" hangingPunct="0">
              <a:spcBef>
                <a:spcPct val="30000"/>
              </a:spcBef>
              <a:spcAft>
                <a:spcPct val="0"/>
              </a:spcAft>
              <a:defRPr/>
            </a:pPr>
            <a:r>
              <a:rPr lang="en-US" sz="1200" dirty="0"/>
              <a:t>Give out prizes for the cleanest water</a:t>
            </a:r>
          </a:p>
          <a:p>
            <a:endParaRPr lang="en-AU" sz="1200" dirty="0"/>
          </a:p>
          <a:p>
            <a:pPr eaLnBrk="1" hangingPunct="1">
              <a:spcBef>
                <a:spcPct val="0"/>
              </a:spcBef>
            </a:pPr>
            <a:endParaRPr lang="en-US" sz="1200" i="1"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21</a:t>
            </a:fld>
            <a:endParaRPr lang="en-US"/>
          </a:p>
        </p:txBody>
      </p:sp>
    </p:spTree>
    <p:extLst>
      <p:ext uri="{BB962C8B-B14F-4D97-AF65-F5344CB8AC3E}">
        <p14:creationId xmlns:p14="http://schemas.microsoft.com/office/powerpoint/2010/main" val="418007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2*</a:t>
            </a:r>
          </a:p>
        </p:txBody>
      </p:sp>
      <p:sp>
        <p:nvSpPr>
          <p:cNvPr id="4" name="Slide Number Placeholder 3"/>
          <p:cNvSpPr>
            <a:spLocks noGrp="1"/>
          </p:cNvSpPr>
          <p:nvPr>
            <p:ph type="sldNum" sz="quarter" idx="10"/>
          </p:nvPr>
        </p:nvSpPr>
        <p:spPr/>
        <p:txBody>
          <a:bodyPr/>
          <a:lstStyle/>
          <a:p>
            <a:fld id="{B5D2E053-B324-3B41-9B22-DE50A501C2A2}" type="slidenum">
              <a:rPr lang="en-US" smtClean="0"/>
              <a:pPr/>
              <a:t>22</a:t>
            </a:fld>
            <a:endParaRPr lang="en-US"/>
          </a:p>
        </p:txBody>
      </p:sp>
    </p:spTree>
    <p:extLst>
      <p:ext uri="{BB962C8B-B14F-4D97-AF65-F5344CB8AC3E}">
        <p14:creationId xmlns:p14="http://schemas.microsoft.com/office/powerpoint/2010/main" val="54850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*Presenter</a:t>
            </a:r>
            <a:r>
              <a:rPr lang="en-AU" baseline="0" dirty="0"/>
              <a:t> 2*</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23</a:t>
            </a:fld>
            <a:endParaRPr lang="en-US"/>
          </a:p>
        </p:txBody>
      </p:sp>
    </p:spTree>
    <p:extLst>
      <p:ext uri="{BB962C8B-B14F-4D97-AF65-F5344CB8AC3E}">
        <p14:creationId xmlns:p14="http://schemas.microsoft.com/office/powerpoint/2010/main" val="41323875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Give them a run down of what the</a:t>
            </a:r>
            <a:r>
              <a:rPr lang="en-AU" baseline="0" dirty="0"/>
              <a:t> workshop will be like. Don’t spend more than about 1-2 minutes on this slide.</a:t>
            </a:r>
          </a:p>
          <a:p>
            <a:pPr defTabSz="990478">
              <a:defRPr/>
            </a:pPr>
            <a:endParaRPr lang="en-AU" baseline="0" dirty="0"/>
          </a:p>
          <a:p>
            <a:pPr defTabSz="990478">
              <a:defRPr/>
            </a:pPr>
            <a:r>
              <a:rPr lang="en-AU" baseline="0" dirty="0"/>
              <a:t>Really important to run this slide so the kids have an idea of what they’re going to be doing for the workshop session! They will stay more engaged this way</a:t>
            </a:r>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3</a:t>
            </a:fld>
            <a:endParaRPr lang="en-US"/>
          </a:p>
        </p:txBody>
      </p:sp>
    </p:spTree>
    <p:extLst>
      <p:ext uri="{BB962C8B-B14F-4D97-AF65-F5344CB8AC3E}">
        <p14:creationId xmlns:p14="http://schemas.microsoft.com/office/powerpoint/2010/main" val="2289139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AU" dirty="0"/>
              <a:t>*Presenter</a:t>
            </a:r>
            <a:r>
              <a:rPr lang="en-AU" baseline="0" dirty="0"/>
              <a:t> 1*</a:t>
            </a:r>
            <a:endParaRPr lang="en-AU" dirty="0"/>
          </a:p>
          <a:p>
            <a:pPr defTabSz="990478">
              <a:defRPr/>
            </a:pPr>
            <a:endParaRPr lang="en-AU" dirty="0"/>
          </a:p>
          <a:p>
            <a:pPr defTabSz="990478">
              <a:defRPr/>
            </a:pPr>
            <a:r>
              <a:rPr lang="en-AU" dirty="0"/>
              <a:t>Skim over these learning outcomes,</a:t>
            </a:r>
            <a:r>
              <a:rPr lang="en-AU" baseline="0" dirty="0"/>
              <a:t> no need for an in-depth explanation</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4</a:t>
            </a:fld>
            <a:endParaRPr lang="en-US"/>
          </a:p>
        </p:txBody>
      </p:sp>
    </p:spTree>
    <p:extLst>
      <p:ext uri="{BB962C8B-B14F-4D97-AF65-F5344CB8AC3E}">
        <p14:creationId xmlns:p14="http://schemas.microsoft.com/office/powerpoint/2010/main" val="4293851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*Prese</a:t>
            </a:r>
            <a:r>
              <a:rPr lang="en-US" baseline="0" dirty="0"/>
              <a:t>nter 2*</a:t>
            </a:r>
            <a:endParaRPr lang="en-AU" dirty="0"/>
          </a:p>
          <a:p>
            <a:pPr marL="0" marR="0" lvl="0" indent="0" algn="l" defTabSz="4572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Engineers Without Borders Australia (EWB) is a member-based, community organisation that creates social change through engineering</a:t>
            </a:r>
            <a:endParaRPr lang="en-AU" dirty="0"/>
          </a:p>
          <a:p>
            <a:pPr marL="0" marR="0" indent="0" algn="l" defTabSz="457200" rtl="0" eaLnBrk="1" fontAlgn="auto" latinLnBrk="0" hangingPunct="1">
              <a:lnSpc>
                <a:spcPct val="100000"/>
              </a:lnSpc>
              <a:spcBef>
                <a:spcPts val="0"/>
              </a:spcBef>
              <a:spcAft>
                <a:spcPts val="0"/>
              </a:spcAft>
              <a:buClrTx/>
              <a:buSzTx/>
              <a:buFontTx/>
              <a:buNone/>
              <a:tabLst/>
              <a:defRPr/>
            </a:pPr>
            <a:endParaRPr lang="en-AU" sz="1200" b="1" dirty="0"/>
          </a:p>
          <a:p>
            <a:r>
              <a:rPr lang="en-US" dirty="0"/>
              <a:t>EWB works in partnership with developing communities in Australia and overseas, helping them to gain the knowledge, resources and appropriate technologies that they need to give them more control of their lives.</a:t>
            </a:r>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5</a:t>
            </a:fld>
            <a:endParaRPr lang="en-US" dirty="0"/>
          </a:p>
        </p:txBody>
      </p:sp>
    </p:spTree>
    <p:extLst>
      <p:ext uri="{BB962C8B-B14F-4D97-AF65-F5344CB8AC3E}">
        <p14:creationId xmlns:p14="http://schemas.microsoft.com/office/powerpoint/2010/main" val="2714808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*Prese</a:t>
            </a:r>
            <a:r>
              <a:rPr lang="en-US" baseline="0" dirty="0"/>
              <a:t>nter 2*</a:t>
            </a:r>
            <a:endParaRPr lang="en-US" dirty="0"/>
          </a:p>
          <a:p>
            <a:pPr eaLnBrk="1" hangingPunct="1"/>
            <a:endParaRPr lang="en-US" dirty="0"/>
          </a:p>
          <a:p>
            <a:pPr eaLnBrk="1" hangingPunct="1"/>
            <a:r>
              <a:rPr lang="en-US" dirty="0"/>
              <a:t>First of all, what exactly is an engineer? </a:t>
            </a:r>
          </a:p>
          <a:p>
            <a:pPr eaLnBrk="1" hangingPunct="1"/>
            <a:r>
              <a:rPr lang="en-US" dirty="0"/>
              <a:t>Does anyone have a relative or friend who is an engineer? </a:t>
            </a:r>
          </a:p>
          <a:p>
            <a:pPr eaLnBrk="1" hangingPunct="1"/>
            <a:r>
              <a:rPr lang="en-US" dirty="0"/>
              <a:t>[</a:t>
            </a:r>
            <a:r>
              <a:rPr lang="en-US" i="1" dirty="0"/>
              <a:t>If any students put up their hands, then:</a:t>
            </a:r>
            <a:r>
              <a:rPr lang="en-US" dirty="0"/>
              <a:t>]</a:t>
            </a:r>
            <a:r>
              <a:rPr lang="en-US" i="1" dirty="0"/>
              <a:t> </a:t>
            </a:r>
            <a:r>
              <a:rPr lang="en-US" dirty="0"/>
              <a:t>What does your</a:t>
            </a:r>
            <a:r>
              <a:rPr lang="en-US" i="1" u="sng" dirty="0"/>
              <a:t> father/mother/uncle</a:t>
            </a:r>
            <a:r>
              <a:rPr lang="en-US" dirty="0"/>
              <a:t> do at work? </a:t>
            </a:r>
          </a:p>
          <a:p>
            <a:pPr eaLnBrk="1" hangingPunct="1"/>
            <a:endParaRPr lang="en-US" dirty="0"/>
          </a:p>
          <a:p>
            <a:pPr eaLnBrk="1" hangingPunct="1"/>
            <a:r>
              <a:rPr lang="en-US" dirty="0"/>
              <a:t>[Skip if</a:t>
            </a:r>
            <a:r>
              <a:rPr lang="en-US" baseline="0" dirty="0"/>
              <a:t> time constrained]</a:t>
            </a:r>
            <a:endParaRPr lang="en-US"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6</a:t>
            </a:fld>
            <a:endParaRPr lang="en-US"/>
          </a:p>
        </p:txBody>
      </p:sp>
    </p:spTree>
    <p:extLst>
      <p:ext uri="{BB962C8B-B14F-4D97-AF65-F5344CB8AC3E}">
        <p14:creationId xmlns:p14="http://schemas.microsoft.com/office/powerpoint/2010/main" val="348878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a:t>*Prese</a:t>
            </a:r>
            <a:r>
              <a:rPr lang="en-US" baseline="0" dirty="0"/>
              <a:t>nter 2*</a:t>
            </a:r>
          </a:p>
          <a:p>
            <a:pPr eaLnBrk="1" hangingPunct="1"/>
            <a:endParaRPr lang="en-US" baseline="0" dirty="0"/>
          </a:p>
          <a:p>
            <a:pPr eaLnBrk="1" hangingPunct="1"/>
            <a:r>
              <a:rPr lang="en-US" dirty="0"/>
              <a:t>*Presenter</a:t>
            </a:r>
            <a:r>
              <a:rPr lang="en-US" baseline="0" dirty="0"/>
              <a:t> 2*</a:t>
            </a:r>
            <a:endParaRPr lang="en-US" dirty="0"/>
          </a:p>
          <a:p>
            <a:pPr eaLnBrk="1" hangingPunct="1"/>
            <a:endParaRPr lang="en-US" dirty="0"/>
          </a:p>
          <a:p>
            <a:pPr eaLnBrk="1" hangingPunct="1"/>
            <a:r>
              <a:rPr lang="en-US" dirty="0"/>
              <a:t>First of all, what exactly is an engineer? </a:t>
            </a:r>
          </a:p>
          <a:p>
            <a:pPr eaLnBrk="1" hangingPunct="1"/>
            <a:r>
              <a:rPr lang="en-US" dirty="0"/>
              <a:t>Does anyone have a relative or friend who is an engineer? </a:t>
            </a:r>
          </a:p>
          <a:p>
            <a:pPr eaLnBrk="1" hangingPunct="1"/>
            <a:r>
              <a:rPr lang="en-US" dirty="0"/>
              <a:t>[</a:t>
            </a:r>
            <a:r>
              <a:rPr lang="en-US" i="1" dirty="0"/>
              <a:t>If any students put up their hands, then:</a:t>
            </a:r>
            <a:r>
              <a:rPr lang="en-US" dirty="0"/>
              <a:t>]</a:t>
            </a:r>
            <a:r>
              <a:rPr lang="en-US" i="1" dirty="0"/>
              <a:t> </a:t>
            </a:r>
            <a:r>
              <a:rPr lang="en-US" dirty="0"/>
              <a:t>What does your</a:t>
            </a:r>
            <a:r>
              <a:rPr lang="en-US" i="1" u="sng" dirty="0"/>
              <a:t> father/mother/uncle</a:t>
            </a:r>
            <a:r>
              <a:rPr lang="en-US" dirty="0"/>
              <a:t> do at work? </a:t>
            </a:r>
          </a:p>
          <a:p>
            <a:pPr eaLnBrk="1" hangingPunct="1"/>
            <a:endParaRPr lang="en-US" dirty="0"/>
          </a:p>
          <a:p>
            <a:pPr eaLnBrk="1" hangingPunct="1"/>
            <a:r>
              <a:rPr lang="en-US" dirty="0"/>
              <a:t>[Skip if</a:t>
            </a:r>
            <a:r>
              <a:rPr lang="en-US" baseline="0" dirty="0"/>
              <a:t> time constrained]</a:t>
            </a:r>
            <a:endParaRPr lang="en-US" dirty="0"/>
          </a:p>
          <a:p>
            <a:endParaRPr lang="en-AU"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7</a:t>
            </a:fld>
            <a:endParaRPr lang="en-US" dirty="0"/>
          </a:p>
        </p:txBody>
      </p:sp>
    </p:spTree>
    <p:extLst>
      <p:ext uri="{BB962C8B-B14F-4D97-AF65-F5344CB8AC3E}">
        <p14:creationId xmlns:p14="http://schemas.microsoft.com/office/powerpoint/2010/main" val="651918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*Presenter</a:t>
            </a:r>
            <a:r>
              <a:rPr lang="en-AU" baseline="0" dirty="0"/>
              <a:t> 2*</a:t>
            </a:r>
            <a:endParaRPr lang="en-AU" dirty="0"/>
          </a:p>
          <a:p>
            <a:endParaRPr lang="en-AU" dirty="0"/>
          </a:p>
          <a:p>
            <a:r>
              <a:rPr lang="en-AU" dirty="0"/>
              <a:t>Mechanical</a:t>
            </a:r>
            <a:r>
              <a:rPr lang="en-AU" baseline="0" dirty="0"/>
              <a:t> engineers design and analyse moving systems found in things like cars and machines.</a:t>
            </a:r>
          </a:p>
          <a:p>
            <a:endParaRPr lang="en-AU" dirty="0"/>
          </a:p>
          <a:p>
            <a:r>
              <a:rPr lang="en-AU" dirty="0"/>
              <a:t>Aerospace engineers uses similar principles</a:t>
            </a:r>
            <a:r>
              <a:rPr lang="en-AU" baseline="0" dirty="0"/>
              <a:t> to look at how we can make machines that fly. Like planes and rockets!</a:t>
            </a:r>
          </a:p>
          <a:p>
            <a:endParaRPr lang="en-AU" dirty="0"/>
          </a:p>
          <a:p>
            <a:r>
              <a:rPr lang="en-AU" dirty="0"/>
              <a:t>Electrical</a:t>
            </a:r>
            <a:r>
              <a:rPr lang="en-AU" baseline="0" dirty="0"/>
              <a:t> engineers work on everything from power supply to computers, phones and everything in between. Anything that involves electronic circuits usually has an electrical engineer behind it.</a:t>
            </a:r>
          </a:p>
          <a:p>
            <a:endParaRPr lang="en-AU" baseline="0" dirty="0"/>
          </a:p>
          <a:p>
            <a:r>
              <a:rPr lang="en-AU" baseline="0" dirty="0"/>
              <a:t>Mechatronics engineers combine skills from mechanical and electrical engineers to design robots.</a:t>
            </a:r>
          </a:p>
          <a:p>
            <a:endParaRPr lang="en-AU" baseline="0" dirty="0"/>
          </a:p>
          <a:p>
            <a:r>
              <a:rPr lang="en-AU" dirty="0"/>
              <a:t>Civil engineers design and build all</a:t>
            </a:r>
            <a:r>
              <a:rPr lang="en-AU" baseline="0" dirty="0"/>
              <a:t> the structures that we use today: like bridges, buildings and dams.</a:t>
            </a:r>
          </a:p>
          <a:p>
            <a:endParaRPr lang="en-AU" baseline="0" dirty="0"/>
          </a:p>
          <a:p>
            <a:r>
              <a:rPr lang="en-AU" dirty="0"/>
              <a:t>Chemical engineers use</a:t>
            </a:r>
            <a:r>
              <a:rPr lang="en-AU" baseline="0" dirty="0"/>
              <a:t> a knowledge of chemistry and processes to make useful things like fuel, medicine and food, out of materials found in nature, like rocks and plants.</a:t>
            </a:r>
          </a:p>
          <a:p>
            <a:endParaRPr lang="en-AU" dirty="0"/>
          </a:p>
          <a:p>
            <a:endParaRPr lang="en-US" dirty="0"/>
          </a:p>
        </p:txBody>
      </p:sp>
      <p:sp>
        <p:nvSpPr>
          <p:cNvPr id="4" name="Slide Number Placeholder 3"/>
          <p:cNvSpPr>
            <a:spLocks noGrp="1"/>
          </p:cNvSpPr>
          <p:nvPr>
            <p:ph type="sldNum" sz="quarter" idx="10"/>
          </p:nvPr>
        </p:nvSpPr>
        <p:spPr/>
        <p:txBody>
          <a:bodyPr/>
          <a:lstStyle/>
          <a:p>
            <a:fld id="{B5D2E053-B324-3B41-9B22-DE50A501C2A2}" type="slidenum">
              <a:rPr lang="en-US" smtClean="0"/>
              <a:pPr/>
              <a:t>8</a:t>
            </a:fld>
            <a:endParaRPr lang="en-US"/>
          </a:p>
        </p:txBody>
      </p:sp>
    </p:spTree>
    <p:extLst>
      <p:ext uri="{BB962C8B-B14F-4D97-AF65-F5344CB8AC3E}">
        <p14:creationId xmlns:p14="http://schemas.microsoft.com/office/powerpoint/2010/main" val="1946844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200" i="1" baseline="0" dirty="0">
                <a:latin typeface="Arial" pitchFamily="34" charset="0"/>
              </a:rPr>
              <a:t>*Presenter 1*</a:t>
            </a:r>
          </a:p>
          <a:p>
            <a:pPr eaLnBrk="1" hangingPunct="1">
              <a:spcBef>
                <a:spcPct val="0"/>
              </a:spcBef>
            </a:pPr>
            <a:endParaRPr lang="en-US" sz="1200" i="1" baseline="0" dirty="0">
              <a:latin typeface="Arial" pitchFamily="34" charset="0"/>
            </a:endParaRPr>
          </a:p>
          <a:p>
            <a:pPr eaLnBrk="1" hangingPunct="1">
              <a:spcBef>
                <a:spcPct val="0"/>
              </a:spcBef>
            </a:pPr>
            <a:r>
              <a:rPr lang="en-US" sz="1200" i="1" baseline="0" dirty="0">
                <a:latin typeface="Arial" pitchFamily="34" charset="0"/>
              </a:rPr>
              <a:t>Before pictures pop up ask:</a:t>
            </a:r>
          </a:p>
          <a:p>
            <a:pPr eaLnBrk="1" hangingPunct="1">
              <a:spcBef>
                <a:spcPct val="0"/>
              </a:spcBef>
            </a:pPr>
            <a:r>
              <a:rPr lang="en-US" sz="1200" i="1" baseline="0" dirty="0">
                <a:latin typeface="Arial" pitchFamily="34" charset="0"/>
              </a:rPr>
              <a:t>In Australia, where do we get water from?</a:t>
            </a:r>
          </a:p>
          <a:p>
            <a:pPr eaLnBrk="1" hangingPunct="1">
              <a:spcBef>
                <a:spcPct val="0"/>
              </a:spcBef>
            </a:pPr>
            <a:endParaRPr lang="en-US" sz="1200" i="1" baseline="0" dirty="0">
              <a:latin typeface="Arial" pitchFamily="34" charset="0"/>
            </a:endParaRPr>
          </a:p>
          <a:p>
            <a:pPr eaLnBrk="1" hangingPunct="1">
              <a:spcBef>
                <a:spcPct val="0"/>
              </a:spcBef>
            </a:pPr>
            <a:r>
              <a:rPr lang="en-US" sz="1200" i="1" baseline="0" dirty="0">
                <a:latin typeface="Arial" pitchFamily="34" charset="0"/>
              </a:rPr>
              <a:t>After pictures pop up ask:</a:t>
            </a:r>
          </a:p>
          <a:p>
            <a:pPr eaLnBrk="1" hangingPunct="1">
              <a:spcBef>
                <a:spcPct val="0"/>
              </a:spcBef>
            </a:pPr>
            <a:r>
              <a:rPr lang="en-US" sz="1200" i="1" baseline="0" dirty="0">
                <a:latin typeface="Arial" pitchFamily="34" charset="0"/>
              </a:rPr>
              <a:t>Are they drinkable? No….. How do we get them cleaned?</a:t>
            </a:r>
            <a:endParaRPr lang="en-US" sz="1200" i="1" dirty="0">
              <a:latin typeface="Arial" pitchFamily="34" charset="0"/>
            </a:endParaRPr>
          </a:p>
        </p:txBody>
      </p:sp>
      <p:sp>
        <p:nvSpPr>
          <p:cNvPr id="4" name="Slide Number Placeholder 3"/>
          <p:cNvSpPr>
            <a:spLocks noGrp="1"/>
          </p:cNvSpPr>
          <p:nvPr>
            <p:ph type="sldNum" sz="quarter" idx="10"/>
          </p:nvPr>
        </p:nvSpPr>
        <p:spPr/>
        <p:txBody>
          <a:bodyPr/>
          <a:lstStyle/>
          <a:p>
            <a:fld id="{74235222-0727-4BD8-BF59-C945B43B7B43}" type="slidenum">
              <a:rPr lang="en-AU" smtClean="0"/>
              <a:t>9</a:t>
            </a:fld>
            <a:endParaRPr lang="en-AU"/>
          </a:p>
        </p:txBody>
      </p:sp>
    </p:spTree>
    <p:extLst>
      <p:ext uri="{BB962C8B-B14F-4D97-AF65-F5344CB8AC3E}">
        <p14:creationId xmlns:p14="http://schemas.microsoft.com/office/powerpoint/2010/main" val="2837130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Custom Layout">
    <p:bg>
      <p:bgPr>
        <a:solidFill>
          <a:srgbClr val="009F4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Date Placeholder 2"/>
          <p:cNvSpPr>
            <a:spLocks noGrp="1"/>
          </p:cNvSpPr>
          <p:nvPr>
            <p:ph type="dt" sz="half" idx="10"/>
          </p:nvPr>
        </p:nvSpPr>
        <p:spPr/>
        <p:txBody>
          <a:bodyPr/>
          <a:lstStyle/>
          <a:p>
            <a:fld id="{6711352A-B4B7-5948-9015-810A3AFFBBD6}" type="datetimeFigureOut">
              <a:rPr lang="en-US" smtClean="0"/>
              <a:pPr/>
              <a:t>2/20/2019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11352A-B4B7-5948-9015-810A3AFFBBD6}" type="datetimeFigureOut">
              <a:rPr lang="en-US" smtClean="0"/>
              <a:pPr/>
              <a:t>2/20/2019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5DCB3-1737-3743-AB2F-B9A05AEEB3B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463023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Custom Layout">
    <p:bg>
      <p:bgPr>
        <a:solidFill>
          <a:srgbClr val="00644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flipV="1">
            <a:off x="457200" y="529354"/>
            <a:ext cx="8229600" cy="1"/>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2756"/>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rgbClr val="8EC85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cxnSp>
        <p:nvCxnSpPr>
          <p:cNvPr id="8" name="Straight Connector 7"/>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1535870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6_Custom Layout">
    <p:bg>
      <p:bgPr>
        <a:solidFill>
          <a:srgbClr val="39B54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AU" dirty="0"/>
              <a:t>Click to edit Master title style</a:t>
            </a:r>
            <a:endParaRPr lang="en-US" dirty="0"/>
          </a:p>
        </p:txBody>
      </p:sp>
      <p:sp>
        <p:nvSpPr>
          <p:cNvPr id="7"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3528151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cxnSp>
        <p:nvCxnSpPr>
          <p:cNvPr id="3" name="Straight Connector 2"/>
          <p:cNvCxnSpPr/>
          <p:nvPr userDrawn="1"/>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Text Placeholder 6"/>
          <p:cNvSpPr>
            <a:spLocks noGrp="1"/>
          </p:cNvSpPr>
          <p:nvPr>
            <p:ph type="body" idx="10"/>
          </p:nvPr>
        </p:nvSpPr>
        <p:spPr>
          <a:xfrm>
            <a:off x="457200" y="1600199"/>
            <a:ext cx="8229599" cy="4525963"/>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cxnSp>
        <p:nvCxnSpPr>
          <p:cNvPr id="6" name="Straight Connector 5"/>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3382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Tree>
    <p:extLst>
      <p:ext uri="{BB962C8B-B14F-4D97-AF65-F5344CB8AC3E}">
        <p14:creationId xmlns:p14="http://schemas.microsoft.com/office/powerpoint/2010/main" val="2728575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a:t>Click to edit Master subtitle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t>Click to edit Master title style</a:t>
            </a:r>
            <a:endParaRPr lang="en-US"/>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29354"/>
            <a:ext cx="8229600" cy="888283"/>
          </a:xfrm>
          <a:prstGeom prst="rect">
            <a:avLst/>
          </a:prstGeom>
        </p:spPr>
        <p:txBody>
          <a:bodyPr vert="horz" lIns="91440" tIns="45720" rIns="91440" bIns="45720" rtlCol="0" anchor="ctr">
            <a:normAutofit/>
          </a:bodyPr>
          <a:lstStyle/>
          <a:p>
            <a:r>
              <a:rPr lang="en-AU" dirty="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11352A-B4B7-5948-9015-810A3AFFBBD6}" type="datetimeFigureOut">
              <a:rPr lang="en-US" smtClean="0"/>
              <a:pPr/>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5DCB3-1737-3743-AB2F-B9A05AEEB3B8}" type="slidenum">
              <a:rPr lang="en-US" smtClean="0"/>
              <a:pPr/>
              <a:t>‹#›</a:t>
            </a:fld>
            <a:endParaRPr lang="en-US"/>
          </a:p>
        </p:txBody>
      </p:sp>
      <p:cxnSp>
        <p:nvCxnSpPr>
          <p:cNvPr id="13" name="Straight Connector 12"/>
          <p:cNvCxnSpPr/>
          <p:nvPr userDrawn="1"/>
        </p:nvCxnSpPr>
        <p:spPr>
          <a:xfrm>
            <a:off x="457200" y="527767"/>
            <a:ext cx="8229600"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457200" y="1392756"/>
            <a:ext cx="8229600" cy="0"/>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16" name="Picture 15" descr="Pattern_Green_3.jpg"/>
          <p:cNvPicPr>
            <a:picLocks noChangeAspect="1"/>
          </p:cNvPicPr>
          <p:nvPr userDrawn="1"/>
        </p:nvPicPr>
        <p:blipFill>
          <a:blip r:embed="rId14"/>
          <a:stretch>
            <a:fillRect/>
          </a:stretch>
        </p:blipFill>
        <p:spPr>
          <a:xfrm>
            <a:off x="0" y="5242585"/>
            <a:ext cx="9144000" cy="1615415"/>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0" r:id="rId2"/>
    <p:sldLayoutId id="2147483662" r:id="rId3"/>
    <p:sldLayoutId id="2147483661" r:id="rId4"/>
    <p:sldLayoutId id="2147483666" r:id="rId5"/>
    <p:sldLayoutId id="2147483664" r:id="rId6"/>
    <p:sldLayoutId id="2147483665" r:id="rId7"/>
    <p:sldLayoutId id="2147483649" r:id="rId8"/>
    <p:sldLayoutId id="2147483650" r:id="rId9"/>
    <p:sldLayoutId id="2147483652" r:id="rId10"/>
    <p:sldLayoutId id="2147483654" r:id="rId11"/>
    <p:sldLayoutId id="2147483655" r:id="rId12"/>
  </p:sldLayoutIdLst>
  <p:txStyles>
    <p:title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800" y="2254098"/>
            <a:ext cx="7852221" cy="888283"/>
          </a:xfrm>
        </p:spPr>
        <p:txBody>
          <a:bodyPr>
            <a:noAutofit/>
          </a:bodyPr>
          <a:lstStyle/>
          <a:p>
            <a:pPr algn="l"/>
            <a:r>
              <a:rPr lang="en-US" sz="4400" b="1" dirty="0">
                <a:solidFill>
                  <a:srgbClr val="009F4C"/>
                </a:solidFill>
                <a:latin typeface="Arial"/>
                <a:cs typeface="Arial"/>
              </a:rPr>
              <a:t>Clean Water Workshop</a:t>
            </a:r>
          </a:p>
        </p:txBody>
      </p:sp>
      <p:pic>
        <p:nvPicPr>
          <p:cNvPr id="6" name="Picture 5" descr="EWB_Logo.jpg"/>
          <p:cNvPicPr>
            <a:picLocks noChangeAspect="1"/>
          </p:cNvPicPr>
          <p:nvPr/>
        </p:nvPicPr>
        <p:blipFill>
          <a:blip r:embed="rId3"/>
          <a:stretch>
            <a:fillRect/>
          </a:stretch>
        </p:blipFill>
        <p:spPr>
          <a:xfrm>
            <a:off x="558000" y="465215"/>
            <a:ext cx="2473721" cy="1312786"/>
          </a:xfrm>
          <a:prstGeom prst="rect">
            <a:avLst/>
          </a:prstGeom>
        </p:spPr>
      </p:pic>
      <p:pic>
        <p:nvPicPr>
          <p:cNvPr id="7" name="Picture 6" descr="Illustration.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 Filtration Methods</a:t>
            </a:r>
          </a:p>
        </p:txBody>
      </p:sp>
      <p:sp>
        <p:nvSpPr>
          <p:cNvPr id="3" name="Text Placeholder 2"/>
          <p:cNvSpPr>
            <a:spLocks noGrp="1"/>
          </p:cNvSpPr>
          <p:nvPr>
            <p:ph type="body" idx="10"/>
          </p:nvPr>
        </p:nvSpPr>
        <p:spPr>
          <a:xfrm>
            <a:off x="457200" y="1628421"/>
            <a:ext cx="8229599" cy="4525963"/>
          </a:xfrm>
        </p:spPr>
        <p:txBody>
          <a:bodyPr/>
          <a:lstStyle/>
          <a:p>
            <a:endParaRPr lang="en-US" dirty="0"/>
          </a:p>
        </p:txBody>
      </p:sp>
      <p:pic>
        <p:nvPicPr>
          <p:cNvPr id="4" name="Picture 3" descr="http://photosmynthesis.files.wordpress.com/2010/09/water-treatment-plan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261" y="1593494"/>
            <a:ext cx="2486879" cy="1980000"/>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s://www.advancedwaterfiltration.com.au/sitebuildercontent/sitebuilderpictures/whole_house_water_filter_syste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5309" y="1593373"/>
            <a:ext cx="2623383" cy="198024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descr="http://www.m2greenerlivingsolutions.com.au/assets/images/Domestic%20Photos/Jo%20Carty%20web.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3861" y="1600510"/>
            <a:ext cx="2816877" cy="196596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http://www04.abb.com/global/seitp/seitp202.nsf/0/6fe27e59554a8c7bc12572260036c5dd/$file/Perth+desal+plant+image.jpg"/>
          <p:cNvPicPr>
            <a:picLocks noChangeAspect="1" noChangeArrowheads="1"/>
          </p:cNvPicPr>
          <p:nvPr/>
        </p:nvPicPr>
        <p:blipFill>
          <a:blip r:embed="rId6" cstate="print"/>
          <a:srcRect/>
          <a:stretch>
            <a:fillRect/>
          </a:stretch>
        </p:blipFill>
        <p:spPr bwMode="auto">
          <a:xfrm>
            <a:off x="1399365" y="4248204"/>
            <a:ext cx="3635896" cy="1952059"/>
          </a:xfrm>
          <a:prstGeom prst="rect">
            <a:avLst/>
          </a:prstGeom>
          <a:noFill/>
        </p:spPr>
      </p:pic>
      <p:pic>
        <p:nvPicPr>
          <p:cNvPr id="8" name="Picture 7" descr="http://media-cdn.tripadvisor.com/media/photo-s/03/0e/64/de/the-newater-visitor-centre.jpg"/>
          <p:cNvPicPr>
            <a:picLocks noChangeAspect="1" noChangeArrowheads="1"/>
          </p:cNvPicPr>
          <p:nvPr/>
        </p:nvPicPr>
        <p:blipFill>
          <a:blip r:embed="rId7" cstate="print"/>
          <a:srcRect/>
          <a:stretch>
            <a:fillRect/>
          </a:stretch>
        </p:blipFill>
        <p:spPr bwMode="auto">
          <a:xfrm>
            <a:off x="5215789" y="4234233"/>
            <a:ext cx="2655115" cy="1980000"/>
          </a:xfrm>
          <a:prstGeom prst="rect">
            <a:avLst/>
          </a:prstGeom>
          <a:noFill/>
        </p:spPr>
      </p:pic>
      <p:sp>
        <p:nvSpPr>
          <p:cNvPr id="9" name="TextBox 8"/>
          <p:cNvSpPr txBox="1"/>
          <p:nvPr/>
        </p:nvSpPr>
        <p:spPr>
          <a:xfrm>
            <a:off x="457200" y="3080441"/>
            <a:ext cx="2492940" cy="338554"/>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Clarifiers</a:t>
            </a:r>
          </a:p>
        </p:txBody>
      </p:sp>
      <p:sp>
        <p:nvSpPr>
          <p:cNvPr id="11" name="TextBox 10"/>
          <p:cNvSpPr txBox="1"/>
          <p:nvPr/>
        </p:nvSpPr>
        <p:spPr>
          <a:xfrm>
            <a:off x="2982421" y="2871566"/>
            <a:ext cx="2881440" cy="584775"/>
          </a:xfrm>
          <a:prstGeom prst="rect">
            <a:avLst/>
          </a:prstGeom>
          <a:solidFill>
            <a:schemeClr val="bg1">
              <a:alpha val="51000"/>
            </a:schemeClr>
          </a:solidFill>
        </p:spPr>
        <p:txBody>
          <a:bodyPr wrap="square" rtlCol="0">
            <a:spAutoFit/>
          </a:bodyPr>
          <a:lstStyle/>
          <a:p>
            <a:pPr algn="ctr"/>
            <a:r>
              <a:rPr lang="en-US" sz="1600" dirty="0">
                <a:latin typeface="Arial"/>
                <a:cs typeface="Arial"/>
              </a:rPr>
              <a:t>HOUSEHOLD WATER FILTER</a:t>
            </a:r>
          </a:p>
        </p:txBody>
      </p:sp>
      <p:sp>
        <p:nvSpPr>
          <p:cNvPr id="12" name="TextBox 11"/>
          <p:cNvSpPr txBox="1"/>
          <p:nvPr/>
        </p:nvSpPr>
        <p:spPr>
          <a:xfrm>
            <a:off x="1399365" y="5684388"/>
            <a:ext cx="3635896"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DESALINATION PLANT</a:t>
            </a:r>
          </a:p>
        </p:txBody>
      </p:sp>
      <p:sp>
        <p:nvSpPr>
          <p:cNvPr id="13" name="TextBox 12"/>
          <p:cNvSpPr txBox="1"/>
          <p:nvPr/>
        </p:nvSpPr>
        <p:spPr>
          <a:xfrm>
            <a:off x="5215789" y="5684388"/>
            <a:ext cx="2655115"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REVERSE OSMOSIS</a:t>
            </a:r>
          </a:p>
        </p:txBody>
      </p:sp>
      <p:sp>
        <p:nvSpPr>
          <p:cNvPr id="14" name="TextBox 13"/>
          <p:cNvSpPr txBox="1"/>
          <p:nvPr/>
        </p:nvSpPr>
        <p:spPr>
          <a:xfrm>
            <a:off x="5863861" y="2987606"/>
            <a:ext cx="2822938" cy="338554"/>
          </a:xfrm>
          <a:prstGeom prst="rect">
            <a:avLst/>
          </a:prstGeom>
          <a:solidFill>
            <a:schemeClr val="bg1">
              <a:alpha val="51000"/>
            </a:schemeClr>
          </a:solidFill>
        </p:spPr>
        <p:txBody>
          <a:bodyPr wrap="square" rtlCol="0">
            <a:spAutoFit/>
          </a:bodyPr>
          <a:lstStyle/>
          <a:p>
            <a:pPr algn="ctr"/>
            <a:r>
              <a:rPr lang="en-US" sz="1600" dirty="0">
                <a:latin typeface="Arial"/>
                <a:cs typeface="Arial"/>
              </a:rPr>
              <a:t>RAINWATER TANK</a:t>
            </a:r>
          </a:p>
        </p:txBody>
      </p:sp>
    </p:spTree>
    <p:extLst>
      <p:ext uri="{BB962C8B-B14F-4D97-AF65-F5344CB8AC3E}">
        <p14:creationId xmlns:p14="http://schemas.microsoft.com/office/powerpoint/2010/main" val="25756988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nextCondLst>
                <p:cond evt="onClick" delay="0">
                  <p:tgtEl>
                    <p:spTgt spid="8"/>
                  </p:tgtEl>
                </p:cond>
              </p:nextCondLst>
            </p:seq>
          </p:childTnLst>
        </p:cTn>
      </p:par>
    </p:tnLst>
    <p:bldLst>
      <p:bldP spid="9" grpId="0" animBg="1"/>
      <p:bldP spid="11" grpId="0" animBg="1"/>
      <p:bldP spid="12"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3" name="Text Placeholder 2"/>
          <p:cNvSpPr>
            <a:spLocks noGrp="1"/>
          </p:cNvSpPr>
          <p:nvPr>
            <p:ph type="body" idx="10"/>
          </p:nvPr>
        </p:nvSpPr>
        <p:spPr>
          <a:xfrm>
            <a:off x="457200" y="1427515"/>
            <a:ext cx="7851760" cy="2496785"/>
          </a:xfrm>
        </p:spPr>
        <p:txBody>
          <a:bodyPr>
            <a:normAutofit lnSpcReduction="10000"/>
          </a:bodyPr>
          <a:lstStyle/>
          <a:p>
            <a:pPr marL="0" indent="0">
              <a:buNone/>
            </a:pPr>
            <a:r>
              <a:rPr lang="en-AU" sz="2400" dirty="0">
                <a:solidFill>
                  <a:schemeClr val="tx1">
                    <a:lumMod val="50000"/>
                    <a:lumOff val="50000"/>
                  </a:schemeClr>
                </a:solidFill>
                <a:cs typeface="Georgia"/>
              </a:rPr>
              <a:t>As of 2019…</a:t>
            </a:r>
          </a:p>
          <a:p>
            <a:r>
              <a:rPr lang="en-AU" sz="2400" dirty="0">
                <a:solidFill>
                  <a:schemeClr val="tx1">
                    <a:lumMod val="50000"/>
                    <a:lumOff val="50000"/>
                  </a:schemeClr>
                </a:solidFill>
                <a:cs typeface="Georgia"/>
              </a:rPr>
              <a:t>840 million people around the world lack access to clean water</a:t>
            </a:r>
          </a:p>
          <a:p>
            <a:r>
              <a:rPr lang="en-AU" sz="2400" dirty="0">
                <a:solidFill>
                  <a:schemeClr val="tx1">
                    <a:lumMod val="50000"/>
                    <a:lumOff val="50000"/>
                  </a:schemeClr>
                </a:solidFill>
                <a:cs typeface="Georgia"/>
              </a:rPr>
              <a:t>1.8 billion people use a source of drinking water contaminated by faeces</a:t>
            </a:r>
          </a:p>
          <a:p>
            <a:r>
              <a:rPr lang="en-AU" sz="2400" dirty="0">
                <a:solidFill>
                  <a:schemeClr val="tx1">
                    <a:lumMod val="50000"/>
                    <a:lumOff val="50000"/>
                  </a:schemeClr>
                </a:solidFill>
                <a:cs typeface="Georgia"/>
              </a:rPr>
              <a:t>740 million people survive on less than $1.90 a day</a:t>
            </a:r>
          </a:p>
          <a:p>
            <a:endParaRPr lang="en-US" sz="2400" dirty="0">
              <a:solidFill>
                <a:schemeClr val="tx1">
                  <a:lumMod val="50000"/>
                  <a:lumOff val="50000"/>
                </a:schemeClr>
              </a:solidFill>
            </a:endParaRPr>
          </a:p>
        </p:txBody>
      </p:sp>
      <p:pic>
        <p:nvPicPr>
          <p:cNvPr id="4" name="Picture 1038" descr="005sm"/>
          <p:cNvPicPr>
            <a:picLocks noChangeAspect="1" noChangeArrowheads="1"/>
          </p:cNvPicPr>
          <p:nvPr/>
        </p:nvPicPr>
        <p:blipFill>
          <a:blip r:embed="rId3" cstate="print">
            <a:lum contrast="40000"/>
          </a:blip>
          <a:srcRect/>
          <a:stretch>
            <a:fillRect/>
          </a:stretch>
        </p:blipFill>
        <p:spPr bwMode="auto">
          <a:xfrm>
            <a:off x="457200" y="4072219"/>
            <a:ext cx="3249922" cy="2041696"/>
          </a:xfrm>
          <a:prstGeom prst="rect">
            <a:avLst/>
          </a:prstGeom>
          <a:noFill/>
          <a:ln w="9525">
            <a:noFill/>
            <a:miter lim="800000"/>
            <a:headEnd/>
            <a:tailEnd/>
          </a:ln>
        </p:spPr>
      </p:pic>
      <p:pic>
        <p:nvPicPr>
          <p:cNvPr id="5" name="Picture 5"/>
          <p:cNvPicPr>
            <a:picLocks noChangeAspect="1" noChangeArrowheads="1"/>
          </p:cNvPicPr>
          <p:nvPr/>
        </p:nvPicPr>
        <p:blipFill>
          <a:blip r:embed="rId4" cstate="print"/>
          <a:srcRect/>
          <a:stretch>
            <a:fillRect/>
          </a:stretch>
        </p:blipFill>
        <p:spPr bwMode="auto">
          <a:xfrm>
            <a:off x="5607190" y="4072219"/>
            <a:ext cx="3079610" cy="2055640"/>
          </a:xfrm>
          <a:prstGeom prst="rect">
            <a:avLst/>
          </a:prstGeom>
          <a:noFill/>
          <a:ln w="9525">
            <a:noFill/>
            <a:miter lim="800000"/>
            <a:headEnd/>
            <a:tailEnd/>
          </a:ln>
          <a:effec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438" y="4072218"/>
            <a:ext cx="1291690" cy="20539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616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5" name="Text Placeholder 4"/>
          <p:cNvSpPr>
            <a:spLocks noGrp="1"/>
          </p:cNvSpPr>
          <p:nvPr>
            <p:ph type="body" idx="10"/>
          </p:nvPr>
        </p:nvSpPr>
        <p:spPr/>
        <p:txBody>
          <a:bodyPr/>
          <a:lstStyle/>
          <a:p>
            <a:endParaRPr lang="en-US" dirty="0"/>
          </a:p>
        </p:txBody>
      </p:sp>
      <p:pic>
        <p:nvPicPr>
          <p:cNvPr id="6" name="Picture 2"/>
          <p:cNvPicPr>
            <a:picLocks noChangeAspect="1" noChangeArrowheads="1"/>
          </p:cNvPicPr>
          <p:nvPr/>
        </p:nvPicPr>
        <p:blipFill>
          <a:blip r:embed="rId3" cstate="print"/>
          <a:srcRect l="14902" t="17431" r="13766" b="24171"/>
          <a:stretch>
            <a:fillRect/>
          </a:stretch>
        </p:blipFill>
        <p:spPr bwMode="auto">
          <a:xfrm>
            <a:off x="457200" y="1600199"/>
            <a:ext cx="8248909" cy="4106449"/>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40714" t="77873" r="45187" b="4492"/>
          <a:stretch>
            <a:fillRect/>
          </a:stretch>
        </p:blipFill>
        <p:spPr bwMode="auto">
          <a:xfrm>
            <a:off x="457200" y="4162777"/>
            <a:ext cx="1894693" cy="1441019"/>
          </a:xfrm>
          <a:prstGeom prst="rect">
            <a:avLst/>
          </a:prstGeom>
          <a:noFill/>
          <a:ln w="9525">
            <a:noFill/>
            <a:miter lim="800000"/>
            <a:headEnd/>
            <a:tailEnd/>
          </a:ln>
          <a:effectLst/>
        </p:spPr>
      </p:pic>
    </p:spTree>
    <p:extLst>
      <p:ext uri="{BB962C8B-B14F-4D97-AF65-F5344CB8AC3E}">
        <p14:creationId xmlns:p14="http://schemas.microsoft.com/office/powerpoint/2010/main" val="2127862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Water Filtration Methods</a:t>
            </a:r>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57200" y="1729228"/>
            <a:ext cx="2218622" cy="4366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87793" y="1725177"/>
            <a:ext cx="1887251" cy="43667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040713" y="1729231"/>
            <a:ext cx="3003950" cy="436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A65B018-122B-4831-8434-83977566385C}"/>
              </a:ext>
            </a:extLst>
          </p:cNvPr>
          <p:cNvSpPr txBox="1"/>
          <p:nvPr/>
        </p:nvSpPr>
        <p:spPr>
          <a:xfrm>
            <a:off x="457199" y="5511225"/>
            <a:ext cx="2218623" cy="584775"/>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CERAMIC/CLAY POT FILTER</a:t>
            </a:r>
          </a:p>
        </p:txBody>
      </p:sp>
      <p:sp>
        <p:nvSpPr>
          <p:cNvPr id="9" name="TextBox 8">
            <a:extLst>
              <a:ext uri="{FF2B5EF4-FFF2-40B4-BE49-F238E27FC236}">
                <a16:creationId xmlns:a16="http://schemas.microsoft.com/office/drawing/2014/main" id="{D05F0F8C-5539-486E-9D45-39712CEF9363}"/>
              </a:ext>
            </a:extLst>
          </p:cNvPr>
          <p:cNvSpPr txBox="1"/>
          <p:nvPr/>
        </p:nvSpPr>
        <p:spPr>
          <a:xfrm>
            <a:off x="3040714" y="5757446"/>
            <a:ext cx="3003951" cy="338554"/>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SAND FILTERS</a:t>
            </a:r>
          </a:p>
        </p:txBody>
      </p:sp>
      <p:sp>
        <p:nvSpPr>
          <p:cNvPr id="10" name="TextBox 9">
            <a:extLst>
              <a:ext uri="{FF2B5EF4-FFF2-40B4-BE49-F238E27FC236}">
                <a16:creationId xmlns:a16="http://schemas.microsoft.com/office/drawing/2014/main" id="{E2B8C80C-7ADC-450C-AC8B-1DDCED68E921}"/>
              </a:ext>
            </a:extLst>
          </p:cNvPr>
          <p:cNvSpPr txBox="1"/>
          <p:nvPr/>
        </p:nvSpPr>
        <p:spPr>
          <a:xfrm>
            <a:off x="6587791" y="5507173"/>
            <a:ext cx="1887250" cy="584775"/>
          </a:xfrm>
          <a:prstGeom prst="rect">
            <a:avLst/>
          </a:prstGeom>
          <a:solidFill>
            <a:schemeClr val="bg1">
              <a:alpha val="51000"/>
            </a:schemeClr>
          </a:solidFill>
        </p:spPr>
        <p:txBody>
          <a:bodyPr wrap="square" rtlCol="0">
            <a:spAutoFit/>
          </a:bodyPr>
          <a:lstStyle/>
          <a:p>
            <a:pPr algn="ctr"/>
            <a:r>
              <a:rPr lang="en-US" sz="1600" cap="all" dirty="0">
                <a:latin typeface="Arial"/>
                <a:cs typeface="Arial"/>
              </a:rPr>
              <a:t>SOLAR WATER DISINFECTION</a:t>
            </a:r>
          </a:p>
        </p:txBody>
      </p:sp>
    </p:spTree>
    <p:extLst>
      <p:ext uri="{BB962C8B-B14F-4D97-AF65-F5344CB8AC3E}">
        <p14:creationId xmlns:p14="http://schemas.microsoft.com/office/powerpoint/2010/main" val="308453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Factors to Consider</a:t>
            </a:r>
          </a:p>
        </p:txBody>
      </p:sp>
      <p:pic>
        <p:nvPicPr>
          <p:cNvPr id="27" name="Picture 26"/>
          <p:cNvPicPr>
            <a:picLocks noChangeAspect="1"/>
          </p:cNvPicPr>
          <p:nvPr/>
        </p:nvPicPr>
        <p:blipFill>
          <a:blip r:embed="rId3"/>
          <a:stretch>
            <a:fillRect/>
          </a:stretch>
        </p:blipFill>
        <p:spPr>
          <a:xfrm>
            <a:off x="981231" y="4193219"/>
            <a:ext cx="1598503" cy="1598503"/>
          </a:xfrm>
          <a:prstGeom prst="rect">
            <a:avLst/>
          </a:prstGeom>
        </p:spPr>
      </p:pic>
      <p:pic>
        <p:nvPicPr>
          <p:cNvPr id="28" name="Picture 27"/>
          <p:cNvPicPr>
            <a:picLocks noChangeAspect="1"/>
          </p:cNvPicPr>
          <p:nvPr/>
        </p:nvPicPr>
        <p:blipFill>
          <a:blip r:embed="rId4"/>
          <a:stretch>
            <a:fillRect/>
          </a:stretch>
        </p:blipFill>
        <p:spPr>
          <a:xfrm>
            <a:off x="3672107" y="4193219"/>
            <a:ext cx="1598503" cy="1598503"/>
          </a:xfrm>
          <a:prstGeom prst="rect">
            <a:avLst/>
          </a:prstGeom>
        </p:spPr>
      </p:pic>
      <p:pic>
        <p:nvPicPr>
          <p:cNvPr id="31" name="Picture 30"/>
          <p:cNvPicPr>
            <a:picLocks noChangeAspect="1"/>
          </p:cNvPicPr>
          <p:nvPr/>
        </p:nvPicPr>
        <p:blipFill>
          <a:blip r:embed="rId5"/>
          <a:stretch>
            <a:fillRect/>
          </a:stretch>
        </p:blipFill>
        <p:spPr>
          <a:xfrm>
            <a:off x="994067" y="1599695"/>
            <a:ext cx="1598503" cy="1598503"/>
          </a:xfrm>
          <a:prstGeom prst="rect">
            <a:avLst/>
          </a:prstGeom>
        </p:spPr>
      </p:pic>
      <p:pic>
        <p:nvPicPr>
          <p:cNvPr id="37" name="Picture 36"/>
          <p:cNvPicPr>
            <a:picLocks noChangeAspect="1"/>
          </p:cNvPicPr>
          <p:nvPr/>
        </p:nvPicPr>
        <p:blipFill>
          <a:blip r:embed="rId6"/>
          <a:stretch>
            <a:fillRect/>
          </a:stretch>
        </p:blipFill>
        <p:spPr>
          <a:xfrm>
            <a:off x="3662112" y="1634097"/>
            <a:ext cx="1598503" cy="1598503"/>
          </a:xfrm>
          <a:prstGeom prst="rect">
            <a:avLst/>
          </a:prstGeom>
        </p:spPr>
      </p:pic>
      <p:sp>
        <p:nvSpPr>
          <p:cNvPr id="39" name="TextBox 38"/>
          <p:cNvSpPr txBox="1"/>
          <p:nvPr/>
        </p:nvSpPr>
        <p:spPr>
          <a:xfrm>
            <a:off x="752528" y="3261420"/>
            <a:ext cx="2085130" cy="400110"/>
          </a:xfrm>
          <a:prstGeom prst="rect">
            <a:avLst/>
          </a:prstGeom>
          <a:noFill/>
        </p:spPr>
        <p:txBody>
          <a:bodyPr wrap="square" rtlCol="0">
            <a:spAutoFit/>
          </a:bodyPr>
          <a:lstStyle/>
          <a:p>
            <a:pPr algn="ctr"/>
            <a:r>
              <a:rPr lang="en-US" sz="2000" dirty="0">
                <a:solidFill>
                  <a:srgbClr val="FFFFFF"/>
                </a:solidFill>
                <a:latin typeface="Arial"/>
                <a:cs typeface="Arial"/>
              </a:rPr>
              <a:t>Cost</a:t>
            </a:r>
            <a:endParaRPr lang="en-US" dirty="0">
              <a:solidFill>
                <a:srgbClr val="FFFFFF"/>
              </a:solidFill>
              <a:latin typeface="Arial"/>
              <a:cs typeface="Arial"/>
            </a:endParaRPr>
          </a:p>
        </p:txBody>
      </p:sp>
      <p:sp>
        <p:nvSpPr>
          <p:cNvPr id="40" name="TextBox 39"/>
          <p:cNvSpPr txBox="1"/>
          <p:nvPr/>
        </p:nvSpPr>
        <p:spPr>
          <a:xfrm>
            <a:off x="752528" y="5854441"/>
            <a:ext cx="2085130" cy="707886"/>
          </a:xfrm>
          <a:prstGeom prst="rect">
            <a:avLst/>
          </a:prstGeom>
          <a:noFill/>
        </p:spPr>
        <p:txBody>
          <a:bodyPr wrap="square" rtlCol="0">
            <a:spAutoFit/>
          </a:bodyPr>
          <a:lstStyle/>
          <a:p>
            <a:pPr algn="ctr"/>
            <a:r>
              <a:rPr lang="en-US" sz="2000" dirty="0">
                <a:solidFill>
                  <a:srgbClr val="FFFFFF"/>
                </a:solidFill>
                <a:latin typeface="Arial"/>
                <a:cs typeface="Arial"/>
              </a:rPr>
              <a:t>Required Knowledge</a:t>
            </a:r>
            <a:endParaRPr lang="en-US" dirty="0">
              <a:solidFill>
                <a:srgbClr val="FFFFFF"/>
              </a:solidFill>
              <a:latin typeface="Arial"/>
              <a:cs typeface="Arial"/>
            </a:endParaRPr>
          </a:p>
        </p:txBody>
      </p:sp>
      <p:sp>
        <p:nvSpPr>
          <p:cNvPr id="41" name="TextBox 40"/>
          <p:cNvSpPr txBox="1"/>
          <p:nvPr/>
        </p:nvSpPr>
        <p:spPr>
          <a:xfrm>
            <a:off x="3430568" y="3261420"/>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Physical </a:t>
            </a:r>
          </a:p>
          <a:p>
            <a:pPr algn="ctr"/>
            <a:r>
              <a:rPr lang="en-US" sz="2000" dirty="0">
                <a:solidFill>
                  <a:srgbClr val="FFFFFF"/>
                </a:solidFill>
                <a:latin typeface="Arial"/>
                <a:cs typeface="Arial"/>
              </a:rPr>
              <a:t>Environment</a:t>
            </a:r>
            <a:endParaRPr lang="en-US" dirty="0">
              <a:solidFill>
                <a:srgbClr val="FFFFFF"/>
              </a:solidFill>
              <a:latin typeface="Arial"/>
              <a:cs typeface="Arial"/>
            </a:endParaRPr>
          </a:p>
        </p:txBody>
      </p:sp>
      <p:sp>
        <p:nvSpPr>
          <p:cNvPr id="42" name="TextBox 41"/>
          <p:cNvSpPr txBox="1"/>
          <p:nvPr/>
        </p:nvSpPr>
        <p:spPr>
          <a:xfrm>
            <a:off x="3430568" y="5835812"/>
            <a:ext cx="2085130" cy="400110"/>
          </a:xfrm>
          <a:prstGeom prst="rect">
            <a:avLst/>
          </a:prstGeom>
          <a:noFill/>
        </p:spPr>
        <p:txBody>
          <a:bodyPr wrap="square" rtlCol="0">
            <a:spAutoFit/>
          </a:bodyPr>
          <a:lstStyle/>
          <a:p>
            <a:pPr algn="ctr"/>
            <a:r>
              <a:rPr lang="en-US" sz="2000" dirty="0">
                <a:solidFill>
                  <a:srgbClr val="FFFFFF"/>
                </a:solidFill>
                <a:latin typeface="Arial"/>
                <a:cs typeface="Arial"/>
              </a:rPr>
              <a:t>Maintenance</a:t>
            </a:r>
            <a:endParaRPr lang="en-US" dirty="0">
              <a:solidFill>
                <a:srgbClr val="FFFFFF"/>
              </a:solidFill>
              <a:latin typeface="Arial"/>
              <a:cs typeface="Arial"/>
            </a:endParaRPr>
          </a:p>
        </p:txBody>
      </p:sp>
      <p:sp>
        <p:nvSpPr>
          <p:cNvPr id="43" name="TextBox 42"/>
          <p:cNvSpPr txBox="1"/>
          <p:nvPr/>
        </p:nvSpPr>
        <p:spPr>
          <a:xfrm>
            <a:off x="6098612" y="5835812"/>
            <a:ext cx="2085130" cy="707886"/>
          </a:xfrm>
          <a:prstGeom prst="rect">
            <a:avLst/>
          </a:prstGeom>
          <a:noFill/>
        </p:spPr>
        <p:txBody>
          <a:bodyPr wrap="square" rtlCol="0">
            <a:spAutoFit/>
          </a:bodyPr>
          <a:lstStyle/>
          <a:p>
            <a:pPr algn="ctr"/>
            <a:r>
              <a:rPr lang="en-US" sz="2000" dirty="0">
                <a:solidFill>
                  <a:srgbClr val="FFFFFF"/>
                </a:solidFill>
                <a:latin typeface="Arial"/>
                <a:cs typeface="Arial"/>
              </a:rPr>
              <a:t>People &amp;</a:t>
            </a:r>
          </a:p>
          <a:p>
            <a:pPr algn="ctr"/>
            <a:r>
              <a:rPr lang="en-US" sz="2000" dirty="0">
                <a:solidFill>
                  <a:srgbClr val="FFFFFF"/>
                </a:solidFill>
                <a:latin typeface="Arial"/>
                <a:cs typeface="Arial"/>
              </a:rPr>
              <a:t>Culture</a:t>
            </a:r>
            <a:endParaRPr lang="en-US" dirty="0">
              <a:solidFill>
                <a:srgbClr val="FFFFFF"/>
              </a:solidFill>
              <a:latin typeface="Arial"/>
              <a:cs typeface="Arial"/>
            </a:endParaRPr>
          </a:p>
        </p:txBody>
      </p:sp>
      <p:sp>
        <p:nvSpPr>
          <p:cNvPr id="44" name="TextBox 43"/>
          <p:cNvSpPr txBox="1"/>
          <p:nvPr/>
        </p:nvSpPr>
        <p:spPr>
          <a:xfrm>
            <a:off x="5595555" y="3261420"/>
            <a:ext cx="3091244" cy="707886"/>
          </a:xfrm>
          <a:prstGeom prst="rect">
            <a:avLst/>
          </a:prstGeom>
          <a:noFill/>
        </p:spPr>
        <p:txBody>
          <a:bodyPr wrap="square" rtlCol="0">
            <a:spAutoFit/>
          </a:bodyPr>
          <a:lstStyle/>
          <a:p>
            <a:pPr algn="ctr"/>
            <a:r>
              <a:rPr lang="en-US" sz="2000" dirty="0">
                <a:solidFill>
                  <a:srgbClr val="FFFFFF"/>
                </a:solidFill>
                <a:latin typeface="Arial"/>
                <a:cs typeface="Arial"/>
              </a:rPr>
              <a:t>Available Materials &amp; Electricity</a:t>
            </a:r>
            <a:endParaRPr lang="en-US" dirty="0">
              <a:solidFill>
                <a:srgbClr val="FFFFFF"/>
              </a:solidFill>
              <a:latin typeface="Arial"/>
              <a:cs typeface="Arial"/>
            </a:endParaRPr>
          </a:p>
        </p:txBody>
      </p:sp>
      <p:pic>
        <p:nvPicPr>
          <p:cNvPr id="45" name="Picture 44"/>
          <p:cNvPicPr>
            <a:picLocks noChangeAspect="1"/>
          </p:cNvPicPr>
          <p:nvPr/>
        </p:nvPicPr>
        <p:blipFill>
          <a:blip r:embed="rId7"/>
          <a:stretch>
            <a:fillRect/>
          </a:stretch>
        </p:blipFill>
        <p:spPr>
          <a:xfrm>
            <a:off x="6330155" y="4193218"/>
            <a:ext cx="1598503" cy="1598503"/>
          </a:xfrm>
          <a:prstGeom prst="rect">
            <a:avLst/>
          </a:prstGeom>
        </p:spPr>
      </p:pic>
      <p:pic>
        <p:nvPicPr>
          <p:cNvPr id="47" name="Picture 46"/>
          <p:cNvPicPr>
            <a:picLocks noChangeAspect="1"/>
          </p:cNvPicPr>
          <p:nvPr/>
        </p:nvPicPr>
        <p:blipFill>
          <a:blip r:embed="rId8"/>
          <a:stretch>
            <a:fillRect/>
          </a:stretch>
        </p:blipFill>
        <p:spPr>
          <a:xfrm>
            <a:off x="6326834" y="1600199"/>
            <a:ext cx="1601824" cy="1601824"/>
          </a:xfrm>
          <a:prstGeom prst="rect">
            <a:avLst/>
          </a:prstGeom>
        </p:spPr>
      </p:pic>
    </p:spTree>
    <p:extLst>
      <p:ext uri="{BB962C8B-B14F-4D97-AF65-F5344CB8AC3E}">
        <p14:creationId xmlns:p14="http://schemas.microsoft.com/office/powerpoint/2010/main" val="332723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7"/>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childTnLst>
              </p:cTn>
              <p:nextCondLst>
                <p:cond evt="onClick" delay="0">
                  <p:tgtEl>
                    <p:spTgt spid="27"/>
                  </p:tgtEl>
                </p:cond>
              </p:nextCondLst>
            </p:seq>
            <p:seq concurrent="1" nextAc="seek">
              <p:cTn id="8" restart="whenNotActive" fill="hold" evtFilter="cancelBubble" nodeType="interactiveSeq">
                <p:stCondLst>
                  <p:cond evt="onClick" delay="0">
                    <p:tgtEl>
                      <p:spTgt spid="31"/>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childTnLst>
                          </p:cTn>
                        </p:par>
                      </p:childTnLst>
                    </p:cTn>
                  </p:par>
                </p:childTnLst>
              </p:cTn>
              <p:nextCondLst>
                <p:cond evt="onClick" delay="0">
                  <p:tgtEl>
                    <p:spTgt spid="31"/>
                  </p:tgtEl>
                </p:cond>
              </p:nextCondLst>
            </p:seq>
            <p:seq concurrent="1" nextAc="seek">
              <p:cTn id="14" restart="whenNotActive" fill="hold" evtFilter="cancelBubble" nodeType="interactiveSeq">
                <p:stCondLst>
                  <p:cond evt="onClick" delay="0">
                    <p:tgtEl>
                      <p:spTgt spid="37"/>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nextCondLst>
                <p:cond evt="onClick" delay="0">
                  <p:tgtEl>
                    <p:spTgt spid="37"/>
                  </p:tgtEl>
                </p:cond>
              </p:nextCondLst>
            </p:seq>
            <p:seq concurrent="1" nextAc="seek">
              <p:cTn id="20" restart="whenNotActive" fill="hold" evtFilter="cancelBubble" nodeType="interactiveSeq">
                <p:stCondLst>
                  <p:cond evt="onClick" delay="0">
                    <p:tgtEl>
                      <p:spTgt spid="4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nextCondLst>
                <p:cond evt="onClick" delay="0">
                  <p:tgtEl>
                    <p:spTgt spid="47"/>
                  </p:tgtEl>
                </p:cond>
              </p:nextCondLst>
            </p:seq>
            <p:seq concurrent="1" nextAc="seek">
              <p:cTn id="26" restart="whenNotActive" fill="hold" evtFilter="cancelBubble" nodeType="interactiveSeq">
                <p:stCondLst>
                  <p:cond evt="onClick" delay="0">
                    <p:tgtEl>
                      <p:spTgt spid="28"/>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nextCondLst>
                <p:cond evt="onClick" delay="0">
                  <p:tgtEl>
                    <p:spTgt spid="28"/>
                  </p:tgtEl>
                </p:cond>
              </p:nextCondLst>
            </p:seq>
            <p:seq concurrent="1" nextAc="seek">
              <p:cTn id="32" restart="whenNotActive" fill="hold" evtFilter="cancelBubble" nodeType="interactiveSeq">
                <p:stCondLst>
                  <p:cond evt="onClick" delay="0">
                    <p:tgtEl>
                      <p:spTgt spid="45"/>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childTnLst>
                          </p:cTn>
                        </p:par>
                      </p:childTnLst>
                    </p:cTn>
                  </p:par>
                </p:childTnLst>
              </p:cTn>
              <p:nextCondLst>
                <p:cond evt="onClick" delay="0">
                  <p:tgtEl>
                    <p:spTgt spid="45"/>
                  </p:tgtEl>
                </p:cond>
              </p:nextCondLst>
            </p:seq>
          </p:childTnLst>
        </p:cTn>
      </p:par>
    </p:tnLst>
    <p:bldLst>
      <p:bldP spid="39" grpId="0"/>
      <p:bldP spid="40" grpId="0"/>
      <p:bldP spid="41" grpId="0"/>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Activity for Today!</a:t>
            </a:r>
          </a:p>
        </p:txBody>
      </p:sp>
      <p:sp>
        <p:nvSpPr>
          <p:cNvPr id="3" name="Text Placeholder 2"/>
          <p:cNvSpPr>
            <a:spLocks noGrp="1"/>
          </p:cNvSpPr>
          <p:nvPr>
            <p:ph type="body" idx="10"/>
          </p:nvPr>
        </p:nvSpPr>
        <p:spPr>
          <a:xfrm>
            <a:off x="457201" y="2537512"/>
            <a:ext cx="5187244" cy="2614983"/>
          </a:xfrm>
        </p:spPr>
        <p:txBody>
          <a:bodyPr>
            <a:normAutofit/>
          </a:bodyPr>
          <a:lstStyle/>
          <a:p>
            <a:pPr marL="0" indent="0">
              <a:buNone/>
            </a:pPr>
            <a:r>
              <a:rPr lang="en-US" sz="4000" b="1" dirty="0"/>
              <a:t>Build a working water filter!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0466" y="2537512"/>
            <a:ext cx="3906333" cy="2614983"/>
          </a:xfrm>
          <a:prstGeom prst="rect">
            <a:avLst/>
          </a:prstGeom>
        </p:spPr>
      </p:pic>
    </p:spTree>
    <p:extLst>
      <p:ext uri="{BB962C8B-B14F-4D97-AF65-F5344CB8AC3E}">
        <p14:creationId xmlns:p14="http://schemas.microsoft.com/office/powerpoint/2010/main" val="1757661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Instructions</a:t>
            </a:r>
          </a:p>
        </p:txBody>
      </p:sp>
      <p:sp>
        <p:nvSpPr>
          <p:cNvPr id="2" name="Text Placeholder 1"/>
          <p:cNvSpPr>
            <a:spLocks noGrp="1"/>
          </p:cNvSpPr>
          <p:nvPr>
            <p:ph type="body" idx="10"/>
          </p:nvPr>
        </p:nvSpPr>
        <p:spPr/>
        <p:txBody>
          <a:bodyPr/>
          <a:lstStyle/>
          <a:p>
            <a:pPr marL="0" indent="0">
              <a:buNone/>
            </a:pPr>
            <a:r>
              <a:rPr lang="en-AU" b="1" dirty="0">
                <a:solidFill>
                  <a:srgbClr val="008638"/>
                </a:solidFill>
              </a:rPr>
              <a:t>The aim: Filter out the cleanest water!</a:t>
            </a:r>
          </a:p>
          <a:p>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564605809"/>
              </p:ext>
            </p:extLst>
          </p:nvPr>
        </p:nvGraphicFramePr>
        <p:xfrm>
          <a:off x="457200" y="2794001"/>
          <a:ext cx="8229599" cy="3211508"/>
        </p:xfrm>
        <a:graphic>
          <a:graphicData uri="http://schemas.openxmlformats.org/drawingml/2006/table">
            <a:tbl>
              <a:tblPr firstRow="1" bandRow="1">
                <a:tableStyleId>{1FECB4D8-DB02-4DC6-A0A2-4F2EBAE1DC90}</a:tableStyleId>
              </a:tblPr>
              <a:tblGrid>
                <a:gridCol w="6013686">
                  <a:extLst>
                    <a:ext uri="{9D8B030D-6E8A-4147-A177-3AD203B41FA5}">
                      <a16:colId xmlns:a16="http://schemas.microsoft.com/office/drawing/2014/main" val="20000"/>
                    </a:ext>
                  </a:extLst>
                </a:gridCol>
                <a:gridCol w="2215913">
                  <a:extLst>
                    <a:ext uri="{9D8B030D-6E8A-4147-A177-3AD203B41FA5}">
                      <a16:colId xmlns:a16="http://schemas.microsoft.com/office/drawing/2014/main" val="20001"/>
                    </a:ext>
                  </a:extLst>
                </a:gridCol>
              </a:tblGrid>
              <a:tr h="448643">
                <a:tc>
                  <a:txBody>
                    <a:bodyPr/>
                    <a:lstStyle/>
                    <a:p>
                      <a:r>
                        <a:rPr lang="en-AU" sz="2000" dirty="0">
                          <a:latin typeface="Arial"/>
                          <a:cs typeface="Arial"/>
                        </a:rPr>
                        <a:t>Tasks</a:t>
                      </a:r>
                    </a:p>
                  </a:txBody>
                  <a:tcPr/>
                </a:tc>
                <a:tc>
                  <a:txBody>
                    <a:bodyPr/>
                    <a:lstStyle/>
                    <a:p>
                      <a:r>
                        <a:rPr lang="en-AU" sz="2000" dirty="0">
                          <a:latin typeface="Arial"/>
                          <a:cs typeface="Arial"/>
                        </a:rPr>
                        <a:t>Minutes</a:t>
                      </a:r>
                    </a:p>
                  </a:txBody>
                  <a:tcPr/>
                </a:tc>
                <a:extLst>
                  <a:ext uri="{0D108BD9-81ED-4DB2-BD59-A6C34878D82A}">
                    <a16:rowId xmlns:a16="http://schemas.microsoft.com/office/drawing/2014/main" val="10000"/>
                  </a:ext>
                </a:extLst>
              </a:tr>
              <a:tr h="552573">
                <a:tc>
                  <a:txBody>
                    <a:bodyPr/>
                    <a:lstStyle/>
                    <a:p>
                      <a:r>
                        <a:rPr lang="en-AU" sz="2000" dirty="0">
                          <a:latin typeface="Arial"/>
                          <a:cs typeface="Arial"/>
                        </a:rPr>
                        <a:t>1. Split</a:t>
                      </a:r>
                      <a:r>
                        <a:rPr lang="en-AU" sz="2000" baseline="0" dirty="0">
                          <a:latin typeface="Arial"/>
                          <a:cs typeface="Arial"/>
                        </a:rPr>
                        <a:t> into groups and go to a workstation</a:t>
                      </a:r>
                      <a:endParaRPr lang="en-AU" sz="2000" dirty="0">
                        <a:latin typeface="Arial"/>
                        <a:cs typeface="Arial"/>
                      </a:endParaRPr>
                    </a:p>
                  </a:txBody>
                  <a:tcPr/>
                </a:tc>
                <a:tc>
                  <a:txBody>
                    <a:bodyPr/>
                    <a:lstStyle/>
                    <a:p>
                      <a:r>
                        <a:rPr lang="en-AU" sz="2000" dirty="0">
                          <a:latin typeface="Arial"/>
                          <a:cs typeface="Arial"/>
                        </a:rPr>
                        <a:t>2</a:t>
                      </a:r>
                    </a:p>
                  </a:txBody>
                  <a:tcPr/>
                </a:tc>
                <a:extLst>
                  <a:ext uri="{0D108BD9-81ED-4DB2-BD59-A6C34878D82A}">
                    <a16:rowId xmlns:a16="http://schemas.microsoft.com/office/drawing/2014/main" val="10003"/>
                  </a:ext>
                </a:extLst>
              </a:tr>
              <a:tr h="552573">
                <a:tc>
                  <a:txBody>
                    <a:bodyPr/>
                    <a:lstStyle/>
                    <a:p>
                      <a:r>
                        <a:rPr lang="en-AU" sz="2000" dirty="0">
                          <a:latin typeface="Arial"/>
                          <a:cs typeface="Arial"/>
                        </a:rPr>
                        <a:t>2. Read information kit</a:t>
                      </a:r>
                      <a:r>
                        <a:rPr lang="en-AU" sz="2000" baseline="0" dirty="0">
                          <a:latin typeface="Arial"/>
                          <a:cs typeface="Arial"/>
                        </a:rPr>
                        <a:t> and plan your design</a:t>
                      </a:r>
                      <a:endParaRPr lang="en-AU" sz="2000" dirty="0">
                        <a:latin typeface="Arial"/>
                        <a:cs typeface="Aria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10</a:t>
                      </a:r>
                    </a:p>
                  </a:txBody>
                  <a:tcPr/>
                </a:tc>
                <a:extLst>
                  <a:ext uri="{0D108BD9-81ED-4DB2-BD59-A6C34878D82A}">
                    <a16:rowId xmlns:a16="http://schemas.microsoft.com/office/drawing/2014/main" val="10001"/>
                  </a:ext>
                </a:extLst>
              </a:tr>
              <a:tr h="552573">
                <a:tc>
                  <a:txBody>
                    <a:bodyPr/>
                    <a:lstStyle/>
                    <a:p>
                      <a:r>
                        <a:rPr lang="en-AU" sz="2000" dirty="0">
                          <a:latin typeface="Arial"/>
                          <a:cs typeface="Arial"/>
                        </a:rPr>
                        <a:t>3. Buy materials</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AU" sz="2000" dirty="0">
                          <a:latin typeface="Arial"/>
                          <a:cs typeface="Arial"/>
                        </a:rPr>
                        <a:t>5</a:t>
                      </a:r>
                    </a:p>
                  </a:txBody>
                  <a:tcPr/>
                </a:tc>
                <a:extLst>
                  <a:ext uri="{0D108BD9-81ED-4DB2-BD59-A6C34878D82A}">
                    <a16:rowId xmlns:a16="http://schemas.microsoft.com/office/drawing/2014/main" val="10002"/>
                  </a:ext>
                </a:extLst>
              </a:tr>
              <a:tr h="552573">
                <a:tc>
                  <a:txBody>
                    <a:bodyPr/>
                    <a:lstStyle/>
                    <a:p>
                      <a:r>
                        <a:rPr lang="en-AU" sz="2000" dirty="0">
                          <a:latin typeface="Arial"/>
                          <a:cs typeface="Arial"/>
                        </a:rPr>
                        <a:t>4.</a:t>
                      </a:r>
                      <a:r>
                        <a:rPr lang="en-AU" sz="2000" baseline="0" dirty="0">
                          <a:latin typeface="Arial"/>
                          <a:cs typeface="Arial"/>
                        </a:rPr>
                        <a:t> Build your water filter</a:t>
                      </a:r>
                      <a:endParaRPr lang="en-AU" sz="2000" dirty="0">
                        <a:latin typeface="Arial"/>
                        <a:cs typeface="Arial"/>
                      </a:endParaRPr>
                    </a:p>
                  </a:txBody>
                  <a:tcPr/>
                </a:tc>
                <a:tc>
                  <a:txBody>
                    <a:bodyPr/>
                    <a:lstStyle/>
                    <a:p>
                      <a:r>
                        <a:rPr lang="en-AU" sz="2000" dirty="0">
                          <a:latin typeface="Arial"/>
                          <a:cs typeface="Arial"/>
                        </a:rPr>
                        <a:t>10</a:t>
                      </a:r>
                    </a:p>
                  </a:txBody>
                  <a:tcPr/>
                </a:tc>
                <a:extLst>
                  <a:ext uri="{0D108BD9-81ED-4DB2-BD59-A6C34878D82A}">
                    <a16:rowId xmlns:a16="http://schemas.microsoft.com/office/drawing/2014/main" val="786682673"/>
                  </a:ext>
                </a:extLst>
              </a:tr>
              <a:tr h="552573">
                <a:tc>
                  <a:txBody>
                    <a:bodyPr/>
                    <a:lstStyle/>
                    <a:p>
                      <a:r>
                        <a:rPr lang="en-AU" sz="2000" dirty="0">
                          <a:latin typeface="Arial"/>
                          <a:cs typeface="Arial"/>
                        </a:rPr>
                        <a:t>5. Test your</a:t>
                      </a:r>
                      <a:r>
                        <a:rPr lang="en-AU" sz="2000" baseline="0" dirty="0">
                          <a:latin typeface="Arial"/>
                          <a:cs typeface="Arial"/>
                        </a:rPr>
                        <a:t> water filter with dirty water</a:t>
                      </a:r>
                      <a:endParaRPr lang="en-AU" sz="2000" dirty="0">
                        <a:latin typeface="Arial"/>
                        <a:cs typeface="Arial"/>
                      </a:endParaRPr>
                    </a:p>
                  </a:txBody>
                  <a:tcPr/>
                </a:tc>
                <a:tc>
                  <a:txBody>
                    <a:bodyPr/>
                    <a:lstStyle/>
                    <a:p>
                      <a:r>
                        <a:rPr lang="en-AU" sz="2000" dirty="0">
                          <a:latin typeface="Arial"/>
                          <a:cs typeface="Arial"/>
                        </a:rPr>
                        <a:t>5</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7771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to Clean Water Around the World</a:t>
            </a:r>
          </a:p>
        </p:txBody>
      </p:sp>
      <p:sp>
        <p:nvSpPr>
          <p:cNvPr id="5" name="Text Placeholder 4"/>
          <p:cNvSpPr>
            <a:spLocks noGrp="1"/>
          </p:cNvSpPr>
          <p:nvPr>
            <p:ph type="body" idx="10"/>
          </p:nvPr>
        </p:nvSpPr>
        <p:spPr/>
        <p:txBody>
          <a:bodyPr/>
          <a:lstStyle/>
          <a:p>
            <a:endParaRPr lang="en-US" dirty="0"/>
          </a:p>
        </p:txBody>
      </p:sp>
      <p:pic>
        <p:nvPicPr>
          <p:cNvPr id="6" name="Picture 2"/>
          <p:cNvPicPr>
            <a:picLocks noChangeAspect="1" noChangeArrowheads="1"/>
          </p:cNvPicPr>
          <p:nvPr/>
        </p:nvPicPr>
        <p:blipFill>
          <a:blip r:embed="rId3" cstate="print"/>
          <a:srcRect l="14902" t="17431" r="13766" b="24171"/>
          <a:stretch>
            <a:fillRect/>
          </a:stretch>
        </p:blipFill>
        <p:spPr bwMode="auto">
          <a:xfrm>
            <a:off x="457200" y="1600199"/>
            <a:ext cx="8248909" cy="4106449"/>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l="40714" t="77873" r="45187" b="4492"/>
          <a:stretch>
            <a:fillRect/>
          </a:stretch>
        </p:blipFill>
        <p:spPr bwMode="auto">
          <a:xfrm>
            <a:off x="457200" y="4162777"/>
            <a:ext cx="1894693" cy="1441019"/>
          </a:xfrm>
          <a:prstGeom prst="rect">
            <a:avLst/>
          </a:prstGeom>
          <a:noFill/>
          <a:ln w="9525">
            <a:noFill/>
            <a:miter lim="800000"/>
            <a:headEnd/>
            <a:tailEnd/>
          </a:ln>
          <a:effectLst/>
        </p:spPr>
      </p:pic>
    </p:spTree>
    <p:extLst>
      <p:ext uri="{BB962C8B-B14F-4D97-AF65-F5344CB8AC3E}">
        <p14:creationId xmlns:p14="http://schemas.microsoft.com/office/powerpoint/2010/main" val="33459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Congratulations!</a:t>
            </a:r>
          </a:p>
        </p:txBody>
      </p:sp>
      <p:sp>
        <p:nvSpPr>
          <p:cNvPr id="5" name="Text Placeholder 4"/>
          <p:cNvSpPr>
            <a:spLocks noGrp="1"/>
          </p:cNvSpPr>
          <p:nvPr>
            <p:ph type="body" idx="10"/>
          </p:nvPr>
        </p:nvSpPr>
        <p:spPr/>
        <p:txBody>
          <a:bodyPr/>
          <a:lstStyle/>
          <a:p>
            <a:r>
              <a:rPr lang="en-US" dirty="0">
                <a:solidFill>
                  <a:schemeClr val="tx1">
                    <a:lumMod val="50000"/>
                    <a:lumOff val="50000"/>
                  </a:schemeClr>
                </a:solidFill>
              </a:rPr>
              <a:t>What worked well?</a:t>
            </a:r>
          </a:p>
          <a:p>
            <a:pPr marL="0" indent="0">
              <a:buNone/>
            </a:pPr>
            <a:endParaRPr lang="en-US" dirty="0">
              <a:solidFill>
                <a:schemeClr val="tx1">
                  <a:lumMod val="50000"/>
                  <a:lumOff val="50000"/>
                </a:schemeClr>
              </a:solidFill>
            </a:endParaRPr>
          </a:p>
          <a:p>
            <a:r>
              <a:rPr lang="en-AU" dirty="0">
                <a:solidFill>
                  <a:schemeClr val="tx1">
                    <a:lumMod val="50000"/>
                    <a:lumOff val="50000"/>
                  </a:schemeClr>
                </a:solidFill>
              </a:rPr>
              <a:t>What didn’t work so well?</a:t>
            </a:r>
          </a:p>
          <a:p>
            <a:endParaRPr lang="fr-FR" dirty="0">
              <a:solidFill>
                <a:schemeClr val="tx1">
                  <a:lumMod val="50000"/>
                  <a:lumOff val="50000"/>
                </a:schemeClr>
              </a:solidFill>
            </a:endParaRPr>
          </a:p>
          <a:p>
            <a:r>
              <a:rPr lang="fr-FR" dirty="0">
                <a:solidFill>
                  <a:schemeClr val="tx1">
                    <a:lumMod val="50000"/>
                    <a:lumOff val="50000"/>
                  </a:schemeClr>
                </a:solidFill>
              </a:rPr>
              <a:t>What can be improved?</a:t>
            </a:r>
          </a:p>
        </p:txBody>
      </p:sp>
    </p:spTree>
    <p:extLst>
      <p:ext uri="{BB962C8B-B14F-4D97-AF65-F5344CB8AC3E}">
        <p14:creationId xmlns:p14="http://schemas.microsoft.com/office/powerpoint/2010/main" val="1375384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Real World</a:t>
            </a:r>
          </a:p>
        </p:txBody>
      </p:sp>
      <p:graphicFrame>
        <p:nvGraphicFramePr>
          <p:cNvPr id="4" name="Content Placeholder 5"/>
          <p:cNvGraphicFramePr>
            <a:graphicFrameLocks/>
          </p:cNvGraphicFramePr>
          <p:nvPr>
            <p:extLst>
              <p:ext uri="{D42A27DB-BD31-4B8C-83A1-F6EECF244321}">
                <p14:modId xmlns:p14="http://schemas.microsoft.com/office/powerpoint/2010/main" val="361418592"/>
              </p:ext>
            </p:extLst>
          </p:nvPr>
        </p:nvGraphicFramePr>
        <p:xfrm>
          <a:off x="500514" y="1614713"/>
          <a:ext cx="8186285" cy="4371487"/>
        </p:xfrm>
        <a:graphic>
          <a:graphicData uri="http://schemas.openxmlformats.org/drawingml/2006/table">
            <a:tbl>
              <a:tblPr firstRow="1" bandRow="1">
                <a:tableStyleId>{1E171933-4619-4E11-9A3F-F7608DF75F80}</a:tableStyleId>
              </a:tblPr>
              <a:tblGrid>
                <a:gridCol w="2653398">
                  <a:extLst>
                    <a:ext uri="{9D8B030D-6E8A-4147-A177-3AD203B41FA5}">
                      <a16:colId xmlns:a16="http://schemas.microsoft.com/office/drawing/2014/main" val="20000"/>
                    </a:ext>
                  </a:extLst>
                </a:gridCol>
                <a:gridCol w="5532887">
                  <a:extLst>
                    <a:ext uri="{9D8B030D-6E8A-4147-A177-3AD203B41FA5}">
                      <a16:colId xmlns:a16="http://schemas.microsoft.com/office/drawing/2014/main" val="20001"/>
                    </a:ext>
                  </a:extLst>
                </a:gridCol>
              </a:tblGrid>
              <a:tr h="418037">
                <a:tc>
                  <a:txBody>
                    <a:bodyPr/>
                    <a:lstStyle/>
                    <a:p>
                      <a:endParaRPr lang="en-AU" sz="1800" dirty="0">
                        <a:latin typeface="Arial" panose="020B0604020202020204" pitchFamily="34" charset="0"/>
                        <a:cs typeface="Arial" panose="020B0604020202020204" pitchFamily="34" charset="0"/>
                      </a:endParaRPr>
                    </a:p>
                    <a:p>
                      <a:endParaRPr lang="en-AU" sz="1800" dirty="0">
                        <a:latin typeface="Arial" panose="020B0604020202020204" pitchFamily="34" charset="0"/>
                        <a:cs typeface="Arial" panose="020B0604020202020204" pitchFamily="34" charset="0"/>
                      </a:endParaRPr>
                    </a:p>
                  </a:txBody>
                  <a:tcPr marL="96364" marR="96364"/>
                </a:tc>
                <a:tc>
                  <a:txBody>
                    <a:bodyPr/>
                    <a:lstStyle/>
                    <a:p>
                      <a:r>
                        <a:rPr lang="en-AU" sz="1800" dirty="0">
                          <a:latin typeface="Arial" panose="020B0604020202020204" pitchFamily="34" charset="0"/>
                          <a:cs typeface="Arial" panose="020B0604020202020204" pitchFamily="34" charset="0"/>
                        </a:rPr>
                        <a:t>Real world</a:t>
                      </a:r>
                    </a:p>
                  </a:txBody>
                  <a:tcPr marL="96364" marR="96364"/>
                </a:tc>
                <a:extLst>
                  <a:ext uri="{0D108BD9-81ED-4DB2-BD59-A6C34878D82A}">
                    <a16:rowId xmlns:a16="http://schemas.microsoft.com/office/drawing/2014/main" val="10000"/>
                  </a:ext>
                </a:extLst>
              </a:tr>
              <a:tr h="721543">
                <a:tc>
                  <a:txBody>
                    <a:bodyPr/>
                    <a:lstStyle/>
                    <a:p>
                      <a:r>
                        <a:rPr lang="en-AU" sz="1800" dirty="0">
                          <a:latin typeface="Arial" panose="020B0604020202020204" pitchFamily="34" charset="0"/>
                          <a:cs typeface="Arial" panose="020B0604020202020204" pitchFamily="34" charset="0"/>
                        </a:rPr>
                        <a:t>Different amount of money per group</a:t>
                      </a:r>
                    </a:p>
                  </a:txBody>
                  <a:tcPr marL="96364" marR="96364"/>
                </a:tc>
                <a:tc>
                  <a:txBody>
                    <a:bodyPr/>
                    <a:lstStyle/>
                    <a:p>
                      <a:endParaRPr lang="en-AU" sz="1800" dirty="0">
                        <a:latin typeface="Arial" panose="020B0604020202020204" pitchFamily="34" charset="0"/>
                        <a:cs typeface="Arial" panose="020B0604020202020204" pitchFamily="34" charset="0"/>
                      </a:endParaRPr>
                    </a:p>
                  </a:txBody>
                  <a:tcPr marL="96364" marR="96364"/>
                </a:tc>
                <a:extLst>
                  <a:ext uri="{0D108BD9-81ED-4DB2-BD59-A6C34878D82A}">
                    <a16:rowId xmlns:a16="http://schemas.microsoft.com/office/drawing/2014/main" val="10001"/>
                  </a:ext>
                </a:extLst>
              </a:tr>
              <a:tr h="721543">
                <a:tc>
                  <a:txBody>
                    <a:bodyPr/>
                    <a:lstStyle/>
                    <a:p>
                      <a:r>
                        <a:rPr lang="en-AU" sz="1800" dirty="0">
                          <a:latin typeface="Arial" panose="020B0604020202020204" pitchFamily="34" charset="0"/>
                          <a:cs typeface="Arial" panose="020B0604020202020204" pitchFamily="34" charset="0"/>
                        </a:rPr>
                        <a:t>Illegible instructions</a:t>
                      </a:r>
                    </a:p>
                  </a:txBody>
                  <a:tcPr marL="96364" marR="96364"/>
                </a:tc>
                <a:tc>
                  <a:txBody>
                    <a:bodyPr/>
                    <a:lstStyle/>
                    <a:p>
                      <a:endParaRPr lang="en-AU" sz="1800" dirty="0">
                        <a:latin typeface="Arial" panose="020B0604020202020204" pitchFamily="34" charset="0"/>
                        <a:cs typeface="Arial" panose="020B0604020202020204" pitchFamily="34" charset="0"/>
                      </a:endParaRPr>
                    </a:p>
                  </a:txBody>
                  <a:tcPr marL="96364" marR="96364"/>
                </a:tc>
                <a:extLst>
                  <a:ext uri="{0D108BD9-81ED-4DB2-BD59-A6C34878D82A}">
                    <a16:rowId xmlns:a16="http://schemas.microsoft.com/office/drawing/2014/main" val="10002"/>
                  </a:ext>
                </a:extLst>
              </a:tr>
              <a:tr h="72154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panose="020B0604020202020204" pitchFamily="34" charset="0"/>
                          <a:cs typeface="Arial" panose="020B0604020202020204" pitchFamily="34" charset="0"/>
                        </a:rPr>
                        <a:t>Limited materials</a:t>
                      </a:r>
                    </a:p>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3"/>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solidFill>
                            <a:schemeClr val="dk1"/>
                          </a:solidFill>
                          <a:latin typeface="Arial" panose="020B0604020202020204" pitchFamily="34" charset="0"/>
                          <a:ea typeface="+mn-ea"/>
                          <a:cs typeface="Arial" panose="020B0604020202020204" pitchFamily="34" charset="0"/>
                        </a:rPr>
                        <a:t>Collaboration between countries</a:t>
                      </a: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4"/>
                  </a:ext>
                </a:extLst>
              </a:tr>
              <a:tr h="78338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1800" kern="1200" dirty="0">
                          <a:latin typeface="Arial" panose="020B0604020202020204" pitchFamily="34" charset="0"/>
                          <a:cs typeface="Arial" panose="020B0604020202020204" pitchFamily="34" charset="0"/>
                        </a:rPr>
                        <a:t>Inventive ideas</a:t>
                      </a:r>
                      <a:endParaRPr lang="en-CA" sz="1800" kern="1200" dirty="0">
                        <a:solidFill>
                          <a:schemeClr val="dk1"/>
                        </a:solidFill>
                        <a:latin typeface="Arial" panose="020B0604020202020204" pitchFamily="34" charset="0"/>
                        <a:ea typeface="+mn-ea"/>
                        <a:cs typeface="Arial" panose="020B0604020202020204" pitchFamily="34" charset="0"/>
                      </a:endParaRPr>
                    </a:p>
                  </a:txBody>
                  <a:tcPr marL="96364" marR="96364"/>
                </a:tc>
                <a:tc>
                  <a:txBody>
                    <a:bodyPr/>
                    <a:lstStyle/>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panose="020B0604020202020204" pitchFamily="34" charset="0"/>
                        <a:ea typeface="+mn-ea"/>
                        <a:cs typeface="Arial" panose="020B0604020202020204" pitchFamily="34" charset="0"/>
                      </a:endParaRPr>
                    </a:p>
                    <a:p>
                      <a:pPr marL="15875" marR="0" indent="-15875" algn="l" defTabSz="914400" rtl="0" eaLnBrk="1" fontAlgn="auto" latinLnBrk="0" hangingPunct="1">
                        <a:lnSpc>
                          <a:spcPct val="100000"/>
                        </a:lnSpc>
                        <a:spcBef>
                          <a:spcPct val="20000"/>
                        </a:spcBef>
                        <a:spcAft>
                          <a:spcPts val="0"/>
                        </a:spcAft>
                        <a:buClrTx/>
                        <a:buSzTx/>
                        <a:buFontTx/>
                        <a:buNone/>
                        <a:tabLst/>
                        <a:defRPr/>
                      </a:pPr>
                      <a:endParaRPr lang="en-CA" sz="1800" kern="1200" baseline="0" dirty="0">
                        <a:solidFill>
                          <a:schemeClr val="dk1"/>
                        </a:solidFill>
                        <a:latin typeface="Arial" panose="020B0604020202020204" pitchFamily="34" charset="0"/>
                        <a:ea typeface="+mn-ea"/>
                        <a:cs typeface="Arial" panose="020B0604020202020204" pitchFamily="34" charset="0"/>
                      </a:endParaRPr>
                    </a:p>
                  </a:txBody>
                  <a:tcPr marL="96364" marR="96364"/>
                </a:tc>
                <a:extLst>
                  <a:ext uri="{0D108BD9-81ED-4DB2-BD59-A6C34878D82A}">
                    <a16:rowId xmlns:a16="http://schemas.microsoft.com/office/drawing/2014/main" val="10005"/>
                  </a:ext>
                </a:extLst>
              </a:tr>
            </a:tbl>
          </a:graphicData>
        </a:graphic>
      </p:graphicFrame>
      <p:sp>
        <p:nvSpPr>
          <p:cNvPr id="11" name="Rectangle 10"/>
          <p:cNvSpPr/>
          <p:nvPr/>
        </p:nvSpPr>
        <p:spPr>
          <a:xfrm>
            <a:off x="3118556" y="2256962"/>
            <a:ext cx="5469465" cy="369332"/>
          </a:xfrm>
          <a:prstGeom prst="rect">
            <a:avLst/>
          </a:prstGeom>
        </p:spPr>
        <p:txBody>
          <a:bodyPr wrap="square">
            <a:spAutoFit/>
          </a:bodyPr>
          <a:lstStyle/>
          <a:p>
            <a:r>
              <a:rPr lang="en-AU" dirty="0">
                <a:latin typeface="Arial" panose="020B0604020202020204" pitchFamily="34" charset="0"/>
                <a:cs typeface="Arial" panose="020B0604020202020204" pitchFamily="34" charset="0"/>
              </a:rPr>
              <a:t>Different countries have different national budgets</a:t>
            </a:r>
          </a:p>
        </p:txBody>
      </p:sp>
      <p:sp>
        <p:nvSpPr>
          <p:cNvPr id="12" name="Rectangle 11"/>
          <p:cNvSpPr/>
          <p:nvPr/>
        </p:nvSpPr>
        <p:spPr>
          <a:xfrm>
            <a:off x="3118556" y="2977551"/>
            <a:ext cx="5585718" cy="369332"/>
          </a:xfrm>
          <a:prstGeom prst="rect">
            <a:avLst/>
          </a:prstGeom>
        </p:spPr>
        <p:txBody>
          <a:bodyPr wrap="square">
            <a:spAutoFit/>
          </a:bodyPr>
          <a:lstStyle/>
          <a:p>
            <a:r>
              <a:rPr lang="en-AU" dirty="0">
                <a:latin typeface="Arial" panose="020B0604020202020204" pitchFamily="34" charset="0"/>
                <a:cs typeface="Arial" panose="020B0604020202020204" pitchFamily="34" charset="0"/>
              </a:rPr>
              <a:t>Based on actual country’s illiteracy rate</a:t>
            </a:r>
          </a:p>
        </p:txBody>
      </p:sp>
      <p:sp>
        <p:nvSpPr>
          <p:cNvPr id="13" name="Rectangle 12"/>
          <p:cNvSpPr/>
          <p:nvPr/>
        </p:nvSpPr>
        <p:spPr>
          <a:xfrm>
            <a:off x="3118556" y="3683936"/>
            <a:ext cx="5585718" cy="646331"/>
          </a:xfrm>
          <a:prstGeom prst="rect">
            <a:avLst/>
          </a:prstGeom>
        </p:spPr>
        <p:txBody>
          <a:bodyPr wrap="square">
            <a:spAutoFit/>
          </a:bodyPr>
          <a:lstStyle/>
          <a:p>
            <a:r>
              <a:rPr lang="en-CA" dirty="0">
                <a:solidFill>
                  <a:schemeClr val="dk1"/>
                </a:solidFill>
                <a:latin typeface="Arial" panose="020B0604020202020204" pitchFamily="34" charset="0"/>
                <a:cs typeface="Arial" panose="020B0604020202020204" pitchFamily="34" charset="0"/>
              </a:rPr>
              <a:t>Access to materials can be dependent on geographical location </a:t>
            </a:r>
          </a:p>
        </p:txBody>
      </p:sp>
      <p:sp>
        <p:nvSpPr>
          <p:cNvPr id="14" name="Rectangle 13"/>
          <p:cNvSpPr/>
          <p:nvPr/>
        </p:nvSpPr>
        <p:spPr>
          <a:xfrm>
            <a:off x="3118556" y="4404525"/>
            <a:ext cx="5319889" cy="892552"/>
          </a:xfrm>
          <a:prstGeom prst="rect">
            <a:avLst/>
          </a:prstGeom>
        </p:spPr>
        <p:txBody>
          <a:bodyPr wrap="square">
            <a:spAutoFit/>
          </a:bodyPr>
          <a:lstStyle/>
          <a:p>
            <a:r>
              <a:rPr lang="en-AU" dirty="0">
                <a:latin typeface="Arial" panose="020B0604020202020204" pitchFamily="34" charset="0"/>
                <a:cs typeface="Arial" panose="020B0604020202020204" pitchFamily="34" charset="0"/>
              </a:rPr>
              <a:t>Foreign aid:  </a:t>
            </a:r>
            <a:r>
              <a:rPr lang="en-AU" dirty="0" err="1">
                <a:latin typeface="Arial" panose="020B0604020202020204" pitchFamily="34" charset="0"/>
                <a:cs typeface="Arial" panose="020B0604020202020204" pitchFamily="34" charset="0"/>
              </a:rPr>
              <a:t>AusAid</a:t>
            </a:r>
            <a:r>
              <a:rPr lang="en-AU" dirty="0">
                <a:latin typeface="Arial" panose="020B0604020202020204" pitchFamily="34" charset="0"/>
                <a:cs typeface="Arial" panose="020B0604020202020204" pitchFamily="34" charset="0"/>
              </a:rPr>
              <a:t>, United Nations, World Vision, WHO etc.</a:t>
            </a:r>
          </a:p>
          <a:p>
            <a:endParaRPr lang="en-AU" sz="1600" dirty="0">
              <a:latin typeface="Arial" panose="020B0604020202020204" pitchFamily="34" charset="0"/>
              <a:cs typeface="Arial" panose="020B0604020202020204" pitchFamily="34" charset="0"/>
            </a:endParaRPr>
          </a:p>
        </p:txBody>
      </p:sp>
      <p:sp>
        <p:nvSpPr>
          <p:cNvPr id="15" name="Rectangle 14"/>
          <p:cNvSpPr/>
          <p:nvPr/>
        </p:nvSpPr>
        <p:spPr>
          <a:xfrm>
            <a:off x="3015924" y="5192332"/>
            <a:ext cx="5585718" cy="646331"/>
          </a:xfrm>
          <a:prstGeom prst="rect">
            <a:avLst/>
          </a:prstGeom>
        </p:spPr>
        <p:txBody>
          <a:bodyPr wrap="square">
            <a:spAutoFit/>
          </a:bodyPr>
          <a:lstStyle/>
          <a:p>
            <a:r>
              <a:rPr lang="en-AU" dirty="0">
                <a:latin typeface="Arial" panose="020B0604020202020204" pitchFamily="34" charset="0"/>
                <a:cs typeface="Arial" panose="020B0604020202020204" pitchFamily="34" charset="0"/>
              </a:rPr>
              <a:t>The lack of information, funds, or resources can often encourage creative and effective ideas</a:t>
            </a:r>
          </a:p>
        </p:txBody>
      </p:sp>
      <p:sp>
        <p:nvSpPr>
          <p:cNvPr id="16" name="TextBox 15"/>
          <p:cNvSpPr txBox="1"/>
          <p:nvPr/>
        </p:nvSpPr>
        <p:spPr>
          <a:xfrm>
            <a:off x="10541000" y="4045857"/>
            <a:ext cx="184666" cy="369332"/>
          </a:xfrm>
          <a:prstGeom prst="rect">
            <a:avLst/>
          </a:prstGeom>
          <a:noFill/>
        </p:spPr>
        <p:txBody>
          <a:bodyPr wrap="none" rtlCol="0">
            <a:spAutoFit/>
          </a:bodyPr>
          <a:lstStyle/>
          <a:p>
            <a:endParaRPr lang="en-US" dirty="0"/>
          </a:p>
        </p:txBody>
      </p:sp>
      <p:sp>
        <p:nvSpPr>
          <p:cNvPr id="3" name="TextBox 2"/>
          <p:cNvSpPr txBox="1"/>
          <p:nvPr/>
        </p:nvSpPr>
        <p:spPr>
          <a:xfrm>
            <a:off x="-465667" y="4162778"/>
            <a:ext cx="184666"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D62ED517-3AC3-49B8-88D1-6DBF15318D49}"/>
              </a:ext>
            </a:extLst>
          </p:cNvPr>
          <p:cNvSpPr txBox="1"/>
          <p:nvPr/>
        </p:nvSpPr>
        <p:spPr>
          <a:xfrm>
            <a:off x="500514" y="1614720"/>
            <a:ext cx="2056973" cy="369332"/>
          </a:xfrm>
          <a:prstGeom prst="rect">
            <a:avLst/>
          </a:prstGeom>
          <a:noFill/>
        </p:spPr>
        <p:txBody>
          <a:bodyPr wrap="none" rtlCol="0">
            <a:spAutoFit/>
          </a:bodyPr>
          <a:lstStyle/>
          <a:p>
            <a:r>
              <a:rPr lang="en-AU" b="1" dirty="0">
                <a:solidFill>
                  <a:schemeClr val="bg1"/>
                </a:solidFill>
                <a:latin typeface="Arial" panose="020B0604020202020204" pitchFamily="34" charset="0"/>
                <a:cs typeface="Arial" panose="020B0604020202020204" pitchFamily="34" charset="0"/>
              </a:rPr>
              <a:t>What we’ve done</a:t>
            </a:r>
          </a:p>
        </p:txBody>
      </p:sp>
    </p:spTree>
    <p:extLst>
      <p:ext uri="{BB962C8B-B14F-4D97-AF65-F5344CB8AC3E}">
        <p14:creationId xmlns:p14="http://schemas.microsoft.com/office/powerpoint/2010/main" val="426163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7953033" cy="1828800"/>
          </a:xfrm>
        </p:spPr>
        <p:txBody>
          <a:bodyPr/>
          <a:lstStyle/>
          <a:p>
            <a:pPr marL="0" indent="0">
              <a:buNone/>
            </a:pPr>
            <a:r>
              <a:rPr lang="en-US" sz="2600" dirty="0">
                <a:solidFill>
                  <a:srgbClr val="009F4C"/>
                </a:solidFill>
                <a:ea typeface="Georgia"/>
                <a:cs typeface="Georgia"/>
                <a:sym typeface="Georgia"/>
              </a:rPr>
              <a:t>We would like to acknowledge and pay our respects to the Traditional Owners of this country, and the custodianship of their elders past, present and into the future.</a:t>
            </a:r>
          </a:p>
          <a:p>
            <a:pPr marL="0" indent="0">
              <a:buNone/>
            </a:pPr>
            <a:endParaRPr lang="en-US" dirty="0"/>
          </a:p>
        </p:txBody>
      </p:sp>
      <p:cxnSp>
        <p:nvCxnSpPr>
          <p:cNvPr id="5" name="Straight Connector 4"/>
          <p:cNvCxnSpPr/>
          <p:nvPr/>
        </p:nvCxnSpPr>
        <p:spPr>
          <a:xfrm>
            <a:off x="558000" y="527767"/>
            <a:ext cx="7953033" cy="1588"/>
          </a:xfrm>
          <a:prstGeom prst="line">
            <a:avLst/>
          </a:prstGeom>
          <a:ln w="12700" cmpd="sng">
            <a:solidFill>
              <a:srgbClr val="009F4C"/>
            </a:solidFill>
            <a:prstDash val="dash"/>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558000" y="1391168"/>
            <a:ext cx="7953033" cy="1588"/>
          </a:xfrm>
          <a:prstGeom prst="line">
            <a:avLst/>
          </a:prstGeom>
          <a:ln w="25400" cmpd="sng">
            <a:solidFill>
              <a:srgbClr val="009F4C"/>
            </a:solidFill>
            <a:prstDash val="solid"/>
          </a:ln>
          <a:effectLst/>
        </p:spPr>
        <p:style>
          <a:lnRef idx="2">
            <a:schemeClr val="accent1"/>
          </a:lnRef>
          <a:fillRef idx="0">
            <a:schemeClr val="accent1"/>
          </a:fillRef>
          <a:effectRef idx="1">
            <a:schemeClr val="accent1"/>
          </a:effectRef>
          <a:fontRef idx="minor">
            <a:schemeClr val="tx1"/>
          </a:fontRef>
        </p:style>
      </p:cxnSp>
      <p:pic>
        <p:nvPicPr>
          <p:cNvPr id="8" name="Picture 7" descr="Pattern_Green_3.jpg"/>
          <p:cNvPicPr>
            <a:picLocks noChangeAspect="1"/>
          </p:cNvPicPr>
          <p:nvPr/>
        </p:nvPicPr>
        <p:blipFill>
          <a:blip r:embed="rId3"/>
          <a:stretch>
            <a:fillRect/>
          </a:stretch>
        </p:blipFill>
        <p:spPr>
          <a:xfrm>
            <a:off x="0" y="5242585"/>
            <a:ext cx="9144000" cy="1615415"/>
          </a:xfrm>
          <a:prstGeom prst="rect">
            <a:avLst/>
          </a:prstGeom>
        </p:spPr>
      </p:pic>
      <p:pic>
        <p:nvPicPr>
          <p:cNvPr id="9" name="Picture 2" descr="http://www.naidoc.org.au/sites/default/files/field/image/australian_aboriginal_fla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80714" y="3737427"/>
            <a:ext cx="2639957" cy="1759971"/>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http://www.naidoc.org.au/sites/default/files/assets/images/torres_strait_islanders_fla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23331" y="3736814"/>
            <a:ext cx="2639957" cy="175997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3828143" y="1941286"/>
            <a:ext cx="184666" cy="369332"/>
          </a:xfrm>
          <a:prstGeom prst="rect">
            <a:avLst/>
          </a:prstGeom>
          <a:noFill/>
        </p:spPr>
        <p:txBody>
          <a:bodyPr wrap="none" rtlCol="0">
            <a:spAutoFit/>
          </a:bodyPr>
          <a:lstStyle/>
          <a:p>
            <a:endParaRPr lang="en-US" dirty="0"/>
          </a:p>
        </p:txBody>
      </p:sp>
      <p:sp>
        <p:nvSpPr>
          <p:cNvPr id="7" name="Title 6"/>
          <p:cNvSpPr>
            <a:spLocks noGrp="1"/>
          </p:cNvSpPr>
          <p:nvPr>
            <p:ph type="title"/>
          </p:nvPr>
        </p:nvSpPr>
        <p:spPr/>
        <p:txBody>
          <a:bodyPr/>
          <a:lstStyle/>
          <a:p>
            <a:r>
              <a:rPr lang="en-US" dirty="0"/>
              <a:t>Acknowledgement of Country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9354"/>
            <a:ext cx="8229600" cy="888283"/>
          </a:xfrm>
        </p:spPr>
        <p:txBody>
          <a:bodyPr/>
          <a:lstStyle/>
          <a:p>
            <a:r>
              <a:rPr lang="en-US"/>
              <a:t>Turbidity</a:t>
            </a:r>
            <a:endParaRPr lang="en-US" dirty="0"/>
          </a:p>
        </p:txBody>
      </p:sp>
      <p:sp>
        <p:nvSpPr>
          <p:cNvPr id="6" name="Text Placeholder 2">
            <a:extLst>
              <a:ext uri="{FF2B5EF4-FFF2-40B4-BE49-F238E27FC236}">
                <a16:creationId xmlns:a16="http://schemas.microsoft.com/office/drawing/2014/main" id="{EC1AEDC3-3EDD-4309-8AE6-BAE18B4E862D}"/>
              </a:ext>
            </a:extLst>
          </p:cNvPr>
          <p:cNvSpPr>
            <a:spLocks noGrp="1"/>
          </p:cNvSpPr>
          <p:nvPr>
            <p:ph type="body" idx="10"/>
          </p:nvPr>
        </p:nvSpPr>
        <p:spPr>
          <a:xfrm>
            <a:off x="457200" y="1600200"/>
            <a:ext cx="8229600" cy="4525963"/>
          </a:xfrm>
        </p:spPr>
        <p:txBody>
          <a:bodyPr>
            <a:normAutofit/>
          </a:bodyPr>
          <a:lstStyle/>
          <a:p>
            <a:r>
              <a:rPr lang="en-US" sz="2400" dirty="0">
                <a:solidFill>
                  <a:schemeClr val="tx1">
                    <a:lumMod val="50000"/>
                    <a:lumOff val="50000"/>
                  </a:schemeClr>
                </a:solidFill>
              </a:rPr>
              <a:t>The cloudiness/haziness of a fluid visible to the naked eye</a:t>
            </a:r>
          </a:p>
          <a:p>
            <a:r>
              <a:rPr lang="en-US" sz="2400" dirty="0">
                <a:solidFill>
                  <a:schemeClr val="tx1">
                    <a:lumMod val="50000"/>
                    <a:lumOff val="50000"/>
                  </a:schemeClr>
                </a:solidFill>
              </a:rPr>
              <a:t>Caused by a large number of individual particles</a:t>
            </a:r>
          </a:p>
          <a:p>
            <a:r>
              <a:rPr lang="en-US" sz="2400" dirty="0">
                <a:solidFill>
                  <a:schemeClr val="tx1">
                    <a:lumMod val="50000"/>
                    <a:lumOff val="50000"/>
                  </a:schemeClr>
                </a:solidFill>
              </a:rPr>
              <a:t>Key test of water quality (less than 5 NTU for clean water)</a:t>
            </a:r>
          </a:p>
          <a:p>
            <a:pPr marL="0" indent="0">
              <a:buNone/>
            </a:pPr>
            <a:endParaRPr lang="en-US" sz="2400" dirty="0">
              <a:solidFill>
                <a:schemeClr val="tx1">
                  <a:lumMod val="50000"/>
                  <a:lumOff val="50000"/>
                </a:schemeClr>
              </a:solidFill>
            </a:endParaRPr>
          </a:p>
        </p:txBody>
      </p:sp>
      <p:pic>
        <p:nvPicPr>
          <p:cNvPr id="1026" name="Picture 2" descr="Image result for turbidity">
            <a:extLst>
              <a:ext uri="{FF2B5EF4-FFF2-40B4-BE49-F238E27FC236}">
                <a16:creationId xmlns:a16="http://schemas.microsoft.com/office/drawing/2014/main" id="{426DE8E7-FD0E-48B9-A046-7A94D1152A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75"/>
          <a:stretch/>
        </p:blipFill>
        <p:spPr bwMode="auto">
          <a:xfrm>
            <a:off x="2096763" y="3724275"/>
            <a:ext cx="4950474" cy="24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44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Turbidity</a:t>
            </a:r>
          </a:p>
        </p:txBody>
      </p:sp>
      <p:sp>
        <p:nvSpPr>
          <p:cNvPr id="6" name="Text Placeholder 2">
            <a:extLst>
              <a:ext uri="{FF2B5EF4-FFF2-40B4-BE49-F238E27FC236}">
                <a16:creationId xmlns:a16="http://schemas.microsoft.com/office/drawing/2014/main" id="{EC1AEDC3-3EDD-4309-8AE6-BAE18B4E862D}"/>
              </a:ext>
            </a:extLst>
          </p:cNvPr>
          <p:cNvSpPr>
            <a:spLocks noGrp="1"/>
          </p:cNvSpPr>
          <p:nvPr>
            <p:ph type="body" idx="10"/>
          </p:nvPr>
        </p:nvSpPr>
        <p:spPr>
          <a:xfrm>
            <a:off x="457200" y="1600200"/>
            <a:ext cx="8229600" cy="4525963"/>
          </a:xfrm>
        </p:spPr>
        <p:txBody>
          <a:bodyPr>
            <a:normAutofit/>
          </a:bodyPr>
          <a:lstStyle/>
          <a:p>
            <a:r>
              <a:rPr lang="en-US" sz="2400" dirty="0">
                <a:solidFill>
                  <a:schemeClr val="tx1">
                    <a:lumMod val="50000"/>
                    <a:lumOff val="50000"/>
                  </a:schemeClr>
                </a:solidFill>
              </a:rPr>
              <a:t>NTU- Nephelometric Turbidity Units</a:t>
            </a:r>
          </a:p>
          <a:p>
            <a:r>
              <a:rPr lang="en-US" sz="2400" dirty="0">
                <a:solidFill>
                  <a:schemeClr val="tx1">
                    <a:lumMod val="50000"/>
                    <a:lumOff val="50000"/>
                  </a:schemeClr>
                </a:solidFill>
              </a:rPr>
              <a:t>The lower the number, the clearer the water</a:t>
            </a:r>
          </a:p>
          <a:p>
            <a:r>
              <a:rPr lang="en-US" sz="2400" dirty="0">
                <a:solidFill>
                  <a:schemeClr val="tx1">
                    <a:lumMod val="50000"/>
                    <a:lumOff val="50000"/>
                  </a:schemeClr>
                </a:solidFill>
              </a:rPr>
              <a:t>Try to guess the turbidity of your water!</a:t>
            </a:r>
          </a:p>
          <a:p>
            <a:pPr marL="0" indent="0">
              <a:buNone/>
            </a:pPr>
            <a:endParaRPr lang="en-US" sz="2400" dirty="0">
              <a:solidFill>
                <a:schemeClr val="tx1">
                  <a:lumMod val="50000"/>
                  <a:lumOff val="50000"/>
                </a:schemeClr>
              </a:solidFill>
            </a:endParaRPr>
          </a:p>
        </p:txBody>
      </p:sp>
      <p:pic>
        <p:nvPicPr>
          <p:cNvPr id="7" name="Picture 2">
            <a:extLst>
              <a:ext uri="{FF2B5EF4-FFF2-40B4-BE49-F238E27FC236}">
                <a16:creationId xmlns:a16="http://schemas.microsoft.com/office/drawing/2014/main" id="{9AB310E2-030D-4878-9A65-3DC6B44B7A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2158" y="3007342"/>
            <a:ext cx="5479683" cy="31950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 Placeholder 2">
            <a:extLst>
              <a:ext uri="{FF2B5EF4-FFF2-40B4-BE49-F238E27FC236}">
                <a16:creationId xmlns:a16="http://schemas.microsoft.com/office/drawing/2014/main" id="{2BEAC66E-B5CD-415D-89B6-DBB589E6FF9C}"/>
              </a:ext>
            </a:extLst>
          </p:cNvPr>
          <p:cNvSpPr txBox="1">
            <a:spLocks/>
          </p:cNvSpPr>
          <p:nvPr/>
        </p:nvSpPr>
        <p:spPr>
          <a:xfrm>
            <a:off x="5391732" y="3581400"/>
            <a:ext cx="3447467" cy="26971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solidFill>
                <a:schemeClr val="tx1">
                  <a:lumMod val="50000"/>
                  <a:lumOff val="50000"/>
                </a:schemeClr>
              </a:solidFill>
            </a:endParaRPr>
          </a:p>
        </p:txBody>
      </p:sp>
    </p:spTree>
    <p:extLst>
      <p:ext uri="{BB962C8B-B14F-4D97-AF65-F5344CB8AC3E}">
        <p14:creationId xmlns:p14="http://schemas.microsoft.com/office/powerpoint/2010/main" val="1447505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Pop Quiz!</a:t>
            </a:r>
          </a:p>
        </p:txBody>
      </p:sp>
      <p:sp>
        <p:nvSpPr>
          <p:cNvPr id="5" name="Text Placeholder 4"/>
          <p:cNvSpPr>
            <a:spLocks noGrp="1"/>
          </p:cNvSpPr>
          <p:nvPr>
            <p:ph type="body" idx="10"/>
          </p:nvPr>
        </p:nvSpPr>
        <p:spPr/>
        <p:txBody>
          <a:bodyPr>
            <a:normAutofit/>
          </a:bodyPr>
          <a:lstStyle/>
          <a:p>
            <a:pPr marL="514350" indent="-514350">
              <a:buFont typeface="+mj-lt"/>
              <a:buAutoNum type="arabicPeriod"/>
            </a:pPr>
            <a:r>
              <a:rPr lang="en-AU" sz="2800" dirty="0"/>
              <a:t>What is an engineer?</a:t>
            </a:r>
          </a:p>
          <a:p>
            <a:pPr marL="514350" lvl="0" indent="-514350">
              <a:buFont typeface="+mj-lt"/>
              <a:buAutoNum type="arabicPeriod"/>
            </a:pPr>
            <a:endParaRPr lang="en-AU" sz="2800" dirty="0"/>
          </a:p>
          <a:p>
            <a:pPr marL="514350" lvl="0" indent="-514350">
              <a:buFont typeface="+mj-lt"/>
              <a:buAutoNum type="arabicPeriod"/>
            </a:pPr>
            <a:r>
              <a:rPr lang="en-AU" sz="2800" dirty="0"/>
              <a:t>What are some factors that you need to consider when choosing an Appropriate Technology? </a:t>
            </a:r>
          </a:p>
          <a:p>
            <a:pPr marL="514350" indent="-514350">
              <a:buFont typeface="+mj-lt"/>
              <a:buAutoNum type="arabicPeriod"/>
            </a:pPr>
            <a:endParaRPr lang="en-AU" sz="2800" dirty="0"/>
          </a:p>
          <a:p>
            <a:pPr marL="514350" indent="-514350">
              <a:buFont typeface="+mj-lt"/>
              <a:buAutoNum type="arabicPeriod"/>
            </a:pPr>
            <a:r>
              <a:rPr lang="en-AU" sz="2800" dirty="0"/>
              <a:t>What challenges do developing countries face in the real world when creating water filters?</a:t>
            </a:r>
          </a:p>
          <a:p>
            <a:pPr marL="514350" indent="-514350">
              <a:buFont typeface="+mj-lt"/>
              <a:buAutoNum type="arabicPeriod"/>
            </a:pPr>
            <a:endParaRPr lang="en-AU" sz="2800" dirty="0"/>
          </a:p>
        </p:txBody>
      </p:sp>
    </p:spTree>
    <p:extLst>
      <p:ext uri="{BB962C8B-B14F-4D97-AF65-F5344CB8AC3E}">
        <p14:creationId xmlns:p14="http://schemas.microsoft.com/office/powerpoint/2010/main" val="2845914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a:t>Like What You’ve Learned About Today?</a:t>
            </a:r>
          </a:p>
        </p:txBody>
      </p:sp>
      <p:sp>
        <p:nvSpPr>
          <p:cNvPr id="5" name="Content Placeholder 4"/>
          <p:cNvSpPr>
            <a:spLocks noGrp="1"/>
          </p:cNvSpPr>
          <p:nvPr>
            <p:ph idx="1"/>
          </p:nvPr>
        </p:nvSpPr>
        <p:spPr>
          <a:xfrm>
            <a:off x="457201" y="1600200"/>
            <a:ext cx="3791604" cy="4525963"/>
          </a:xfrm>
        </p:spPr>
        <p:txBody>
          <a:bodyPr>
            <a:noAutofit/>
          </a:bodyPr>
          <a:lstStyle/>
          <a:p>
            <a:pPr marL="0" indent="0">
              <a:buNone/>
            </a:pPr>
            <a:r>
              <a:rPr lang="en-AU" sz="2000" b="1" dirty="0"/>
              <a:t> </a:t>
            </a:r>
            <a:r>
              <a:rPr lang="en-AU" sz="2000" dirty="0"/>
              <a:t>Right now: </a:t>
            </a:r>
          </a:p>
          <a:p>
            <a:r>
              <a:rPr lang="en-AU" sz="2000" dirty="0"/>
              <a:t>Stay informed. Think about what you want to fix in the world and how to do it</a:t>
            </a:r>
          </a:p>
          <a:p>
            <a:endParaRPr lang="en-AU" sz="2000" dirty="0"/>
          </a:p>
          <a:p>
            <a:r>
              <a:rPr lang="en-AU" sz="2000" dirty="0"/>
              <a:t>Spread the word about humanitarian engineering</a:t>
            </a:r>
          </a:p>
          <a:p>
            <a:endParaRPr lang="en-AU" sz="2000" dirty="0"/>
          </a:p>
          <a:p>
            <a:r>
              <a:rPr lang="en-AU" sz="2000" dirty="0"/>
              <a:t>Like us: facebook.com/ewbaustralia</a:t>
            </a:r>
          </a:p>
          <a:p>
            <a:endParaRPr lang="en-US" sz="2000" dirty="0"/>
          </a:p>
        </p:txBody>
      </p:sp>
      <p:sp>
        <p:nvSpPr>
          <p:cNvPr id="6" name="Content Placeholder 4"/>
          <p:cNvSpPr txBox="1">
            <a:spLocks/>
          </p:cNvSpPr>
          <p:nvPr/>
        </p:nvSpPr>
        <p:spPr>
          <a:xfrm>
            <a:off x="4553857" y="1614205"/>
            <a:ext cx="4132943" cy="452596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009F4C"/>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009F4C"/>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009F4C"/>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009F4C"/>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009F4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2000" dirty="0"/>
              <a:t>Future: </a:t>
            </a:r>
          </a:p>
          <a:p>
            <a:r>
              <a:rPr lang="en-AU" sz="2000" dirty="0"/>
              <a:t>Study at university or TAFE and volunteer</a:t>
            </a:r>
          </a:p>
          <a:p>
            <a:endParaRPr lang="en-AU" sz="2000" dirty="0"/>
          </a:p>
          <a:p>
            <a:r>
              <a:rPr lang="en-AU" sz="2000" dirty="0"/>
              <a:t>A job that makes a difference!</a:t>
            </a:r>
          </a:p>
          <a:p>
            <a:endParaRPr lang="en-AU" sz="2000" dirty="0"/>
          </a:p>
          <a:p>
            <a:endParaRPr lang="en-US" sz="2000" dirty="0"/>
          </a:p>
        </p:txBody>
      </p:sp>
      <p:pic>
        <p:nvPicPr>
          <p:cNvPr id="9" name="Picture 4" descr="https://scontent-syd1-1.xx.fbcdn.net/hphotos-xlf1/t31.0-8/12314290_1079438582090201_6079535152360200769_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538" b="13674"/>
          <a:stretch/>
        </p:blipFill>
        <p:spPr bwMode="auto">
          <a:xfrm>
            <a:off x="4553856" y="3643490"/>
            <a:ext cx="4132943" cy="21014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44445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llustration.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3749675"/>
            <a:ext cx="9144001" cy="3108325"/>
          </a:xfrm>
          <a:prstGeom prst="rect">
            <a:avLst/>
          </a:prstGeom>
        </p:spPr>
      </p:pic>
      <p:sp>
        <p:nvSpPr>
          <p:cNvPr id="8" name="Title 1"/>
          <p:cNvSpPr txBox="1">
            <a:spLocks/>
          </p:cNvSpPr>
          <p:nvPr/>
        </p:nvSpPr>
        <p:spPr>
          <a:xfrm>
            <a:off x="1001485" y="2307356"/>
            <a:ext cx="6854372" cy="888283"/>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kern="1200">
                <a:solidFill>
                  <a:schemeClr val="tx1">
                    <a:lumMod val="50000"/>
                    <a:lumOff val="50000"/>
                  </a:schemeClr>
                </a:solidFill>
                <a:latin typeface="Arial"/>
                <a:ea typeface="+mj-ea"/>
                <a:cs typeface="Arial"/>
              </a:defRPr>
            </a:lvl1pPr>
          </a:lstStyle>
          <a:p>
            <a:r>
              <a:rPr lang="en-US" sz="4400" b="1" dirty="0">
                <a:solidFill>
                  <a:srgbClr val="009F4C"/>
                </a:solidFill>
              </a:rPr>
              <a:t>Questions?</a:t>
            </a:r>
          </a:p>
        </p:txBody>
      </p:sp>
      <p:pic>
        <p:nvPicPr>
          <p:cNvPr id="9" name="Picture 8" descr="EWB_Logo.jpg"/>
          <p:cNvPicPr>
            <a:picLocks noChangeAspect="1"/>
          </p:cNvPicPr>
          <p:nvPr/>
        </p:nvPicPr>
        <p:blipFill>
          <a:blip r:embed="rId3"/>
          <a:stretch>
            <a:fillRect/>
          </a:stretch>
        </p:blipFill>
        <p:spPr>
          <a:xfrm>
            <a:off x="558000" y="465215"/>
            <a:ext cx="2473721" cy="13127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Timeline</a:t>
            </a:r>
          </a:p>
        </p:txBody>
      </p:sp>
      <p:graphicFrame>
        <p:nvGraphicFramePr>
          <p:cNvPr id="10" name="Diagram 9"/>
          <p:cNvGraphicFramePr/>
          <p:nvPr>
            <p:extLst>
              <p:ext uri="{D42A27DB-BD31-4B8C-83A1-F6EECF244321}">
                <p14:modId xmlns:p14="http://schemas.microsoft.com/office/powerpoint/2010/main" val="3060370089"/>
              </p:ext>
            </p:extLst>
          </p:nvPr>
        </p:nvGraphicFramePr>
        <p:xfrm>
          <a:off x="755012" y="1536393"/>
          <a:ext cx="7704856" cy="4608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911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494202"/>
            <a:ext cx="8229600" cy="888283"/>
          </a:xfrm>
        </p:spPr>
        <p:txBody>
          <a:bodyPr/>
          <a:lstStyle/>
          <a:p>
            <a:r>
              <a:rPr lang="en-US" dirty="0"/>
              <a:t>Objectives</a:t>
            </a:r>
          </a:p>
        </p:txBody>
      </p:sp>
      <p:sp>
        <p:nvSpPr>
          <p:cNvPr id="6" name="Text Placeholder 5"/>
          <p:cNvSpPr>
            <a:spLocks noGrp="1"/>
          </p:cNvSpPr>
          <p:nvPr>
            <p:ph type="body" idx="10"/>
          </p:nvPr>
        </p:nvSpPr>
        <p:spPr>
          <a:xfrm>
            <a:off x="2148810" y="1736282"/>
            <a:ext cx="5556914" cy="789607"/>
          </a:xfrm>
        </p:spPr>
        <p:txBody>
          <a:bodyPr>
            <a:normAutofit lnSpcReduction="10000"/>
          </a:bodyPr>
          <a:lstStyle/>
          <a:p>
            <a:pPr marL="0" lvl="0" indent="0">
              <a:buNone/>
            </a:pPr>
            <a:r>
              <a:rPr lang="en-AU" sz="2400" dirty="0"/>
              <a:t>Work in a team to manage limitations and create a solution</a:t>
            </a:r>
          </a:p>
          <a:p>
            <a:pPr marL="0" indent="0">
              <a:buNone/>
            </a:pPr>
            <a:endParaRPr lang="en-US" sz="2400" dirty="0"/>
          </a:p>
          <a:p>
            <a:pPr marL="0" lvl="0" indent="0">
              <a:buNone/>
            </a:pPr>
            <a:endParaRPr lang="en-AU" sz="2400" dirty="0"/>
          </a:p>
          <a:p>
            <a:pPr marL="0" lvl="0" indent="0">
              <a:buNone/>
            </a:pPr>
            <a:endParaRPr lang="en-AU" sz="2400" dirty="0"/>
          </a:p>
          <a:p>
            <a:pPr marL="0" lvl="0" indent="0">
              <a:buNone/>
            </a:pPr>
            <a:endParaRPr lang="en-AU" sz="2400" dirty="0"/>
          </a:p>
          <a:p>
            <a:endParaRPr lang="en-US" dirty="0"/>
          </a:p>
        </p:txBody>
      </p:sp>
      <p:pic>
        <p:nvPicPr>
          <p:cNvPr id="7" name="Picture 6"/>
          <p:cNvPicPr>
            <a:picLocks noChangeAspect="1"/>
          </p:cNvPicPr>
          <p:nvPr/>
        </p:nvPicPr>
        <p:blipFill>
          <a:blip r:embed="rId3"/>
          <a:stretch>
            <a:fillRect/>
          </a:stretch>
        </p:blipFill>
        <p:spPr>
          <a:xfrm>
            <a:off x="769258" y="5507622"/>
            <a:ext cx="1041865" cy="1041865"/>
          </a:xfrm>
          <a:prstGeom prst="rect">
            <a:avLst/>
          </a:prstGeom>
        </p:spPr>
      </p:pic>
      <p:sp>
        <p:nvSpPr>
          <p:cNvPr id="12" name="Rectangle 11"/>
          <p:cNvSpPr/>
          <p:nvPr/>
        </p:nvSpPr>
        <p:spPr>
          <a:xfrm>
            <a:off x="2148809" y="5683421"/>
            <a:ext cx="1604526" cy="461665"/>
          </a:xfrm>
          <a:prstGeom prst="rect">
            <a:avLst/>
          </a:prstGeom>
        </p:spPr>
        <p:txBody>
          <a:bodyPr wrap="none">
            <a:spAutoFit/>
          </a:bodyPr>
          <a:lstStyle/>
          <a:p>
            <a:pPr lvl="0">
              <a:spcBef>
                <a:spcPct val="20000"/>
              </a:spcBef>
            </a:pPr>
            <a:r>
              <a:rPr lang="en-AU" sz="2400" dirty="0">
                <a:solidFill>
                  <a:srgbClr val="FFFFFF"/>
                </a:solidFill>
                <a:latin typeface="Arial"/>
                <a:cs typeface="Arial"/>
              </a:rPr>
              <a:t>Have Fun!</a:t>
            </a:r>
          </a:p>
        </p:txBody>
      </p:sp>
      <p:sp>
        <p:nvSpPr>
          <p:cNvPr id="13" name="Rectangle 12"/>
          <p:cNvSpPr/>
          <p:nvPr/>
        </p:nvSpPr>
        <p:spPr>
          <a:xfrm>
            <a:off x="2148810" y="4249182"/>
            <a:ext cx="5556915" cy="830997"/>
          </a:xfrm>
          <a:prstGeom prst="rect">
            <a:avLst/>
          </a:prstGeom>
        </p:spPr>
        <p:txBody>
          <a:bodyPr wrap="square">
            <a:spAutoFit/>
          </a:bodyPr>
          <a:lstStyle/>
          <a:p>
            <a:pPr lvl="0">
              <a:spcBef>
                <a:spcPct val="20000"/>
              </a:spcBef>
            </a:pPr>
            <a:r>
              <a:rPr lang="en-AU" sz="2400" dirty="0">
                <a:solidFill>
                  <a:srgbClr val="FFFFFF"/>
                </a:solidFill>
                <a:latin typeface="Arial"/>
                <a:cs typeface="Arial"/>
              </a:rPr>
              <a:t>Describe in your own words what it is to be an engineer</a:t>
            </a:r>
          </a:p>
        </p:txBody>
      </p:sp>
      <p:sp>
        <p:nvSpPr>
          <p:cNvPr id="14" name="Rectangle 13"/>
          <p:cNvSpPr/>
          <p:nvPr/>
        </p:nvSpPr>
        <p:spPr>
          <a:xfrm>
            <a:off x="2148809" y="2955297"/>
            <a:ext cx="5972507" cy="830997"/>
          </a:xfrm>
          <a:prstGeom prst="rect">
            <a:avLst/>
          </a:prstGeom>
        </p:spPr>
        <p:txBody>
          <a:bodyPr wrap="square">
            <a:spAutoFit/>
          </a:bodyPr>
          <a:lstStyle/>
          <a:p>
            <a:pPr lvl="0">
              <a:spcBef>
                <a:spcPct val="20000"/>
              </a:spcBef>
            </a:pPr>
            <a:r>
              <a:rPr lang="en-AU" sz="2400" dirty="0">
                <a:solidFill>
                  <a:srgbClr val="FFFFFF"/>
                </a:solidFill>
                <a:latin typeface="Arial"/>
                <a:cs typeface="Arial"/>
              </a:rPr>
              <a:t>Understand what appropriate technology and sustainable development is</a:t>
            </a:r>
          </a:p>
        </p:txBody>
      </p:sp>
      <p:pic>
        <p:nvPicPr>
          <p:cNvPr id="11" name="Picture 10">
            <a:extLst>
              <a:ext uri="{FF2B5EF4-FFF2-40B4-BE49-F238E27FC236}">
                <a16:creationId xmlns:a16="http://schemas.microsoft.com/office/drawing/2014/main" id="{03896046-0642-479C-B45E-C746C2F568D4}"/>
              </a:ext>
            </a:extLst>
          </p:cNvPr>
          <p:cNvPicPr>
            <a:picLocks noChangeAspect="1"/>
          </p:cNvPicPr>
          <p:nvPr/>
        </p:nvPicPr>
        <p:blipFill>
          <a:blip r:embed="rId4"/>
          <a:stretch>
            <a:fillRect/>
          </a:stretch>
        </p:blipFill>
        <p:spPr>
          <a:xfrm>
            <a:off x="737974" y="3014252"/>
            <a:ext cx="1041865" cy="1041865"/>
          </a:xfrm>
          <a:prstGeom prst="rect">
            <a:avLst/>
          </a:prstGeom>
        </p:spPr>
      </p:pic>
      <p:pic>
        <p:nvPicPr>
          <p:cNvPr id="16" name="Picture 15">
            <a:extLst>
              <a:ext uri="{FF2B5EF4-FFF2-40B4-BE49-F238E27FC236}">
                <a16:creationId xmlns:a16="http://schemas.microsoft.com/office/drawing/2014/main" id="{7D9836CC-EF1E-41D7-A618-FC2F1115E8F7}"/>
              </a:ext>
            </a:extLst>
          </p:cNvPr>
          <p:cNvPicPr>
            <a:picLocks noChangeAspect="1"/>
          </p:cNvPicPr>
          <p:nvPr/>
        </p:nvPicPr>
        <p:blipFill>
          <a:blip r:embed="rId5"/>
          <a:stretch>
            <a:fillRect/>
          </a:stretch>
        </p:blipFill>
        <p:spPr>
          <a:xfrm>
            <a:off x="737974" y="4260937"/>
            <a:ext cx="1041865" cy="1041865"/>
          </a:xfrm>
          <a:prstGeom prst="rect">
            <a:avLst/>
          </a:prstGeom>
        </p:spPr>
      </p:pic>
      <p:pic>
        <p:nvPicPr>
          <p:cNvPr id="17" name="Picture 16">
            <a:extLst>
              <a:ext uri="{FF2B5EF4-FFF2-40B4-BE49-F238E27FC236}">
                <a16:creationId xmlns:a16="http://schemas.microsoft.com/office/drawing/2014/main" id="{EFB1259B-8E05-4F1D-91FA-BB3269022E46}"/>
              </a:ext>
            </a:extLst>
          </p:cNvPr>
          <p:cNvPicPr>
            <a:picLocks noChangeAspect="1"/>
          </p:cNvPicPr>
          <p:nvPr/>
        </p:nvPicPr>
        <p:blipFill>
          <a:blip r:embed="rId6"/>
          <a:stretch>
            <a:fillRect/>
          </a:stretch>
        </p:blipFill>
        <p:spPr>
          <a:xfrm>
            <a:off x="706690" y="1736282"/>
            <a:ext cx="1073150" cy="1073150"/>
          </a:xfrm>
          <a:prstGeom prst="rect">
            <a:avLst/>
          </a:prstGeom>
        </p:spPr>
      </p:pic>
    </p:spTree>
    <p:extLst>
      <p:ext uri="{BB962C8B-B14F-4D97-AF65-F5344CB8AC3E}">
        <p14:creationId xmlns:p14="http://schemas.microsoft.com/office/powerpoint/2010/main" val="15341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15120"/>
            <a:ext cx="9144001" cy="6888238"/>
          </a:xfrm>
          <a:prstGeom prst="rect">
            <a:avLst/>
          </a:prstGeom>
        </p:spPr>
      </p:pic>
      <p:sp>
        <p:nvSpPr>
          <p:cNvPr id="2" name="Title 1"/>
          <p:cNvSpPr>
            <a:spLocks noGrp="1"/>
          </p:cNvSpPr>
          <p:nvPr>
            <p:ph type="title"/>
          </p:nvPr>
        </p:nvSpPr>
        <p:spPr/>
        <p:txBody>
          <a:bodyPr/>
          <a:lstStyle/>
          <a:p>
            <a:r>
              <a:rPr lang="en-US" dirty="0">
                <a:ln w="18415" cmpd="sng">
                  <a:solidFill>
                    <a:srgbClr val="FFFFFF"/>
                  </a:solidFill>
                  <a:prstDash val="solid"/>
                </a:ln>
                <a:solidFill>
                  <a:srgbClr val="FFFFFF"/>
                </a:solidFill>
                <a:effectLst>
                  <a:outerShdw blurRad="38100" dist="38100" dir="2700000" algn="tl">
                    <a:srgbClr val="000000">
                      <a:alpha val="43137"/>
                    </a:srgbClr>
                  </a:outerShdw>
                </a:effectLst>
              </a:rPr>
              <a:t>Who are EWB?</a:t>
            </a:r>
          </a:p>
        </p:txBody>
      </p:sp>
      <p:sp>
        <p:nvSpPr>
          <p:cNvPr id="6" name="Content Placeholder 5"/>
          <p:cNvSpPr>
            <a:spLocks noGrp="1"/>
          </p:cNvSpPr>
          <p:nvPr>
            <p:ph type="body" idx="10"/>
          </p:nvPr>
        </p:nvSpPr>
        <p:spPr>
          <a:xfrm>
            <a:off x="457200" y="4553857"/>
            <a:ext cx="6598356" cy="1808162"/>
          </a:xfrm>
        </p:spPr>
        <p:txBody>
          <a:bodyPr>
            <a:normAutofit/>
          </a:bodyPr>
          <a:lstStyle/>
          <a:p>
            <a:pPr marL="0" indent="0">
              <a:buNone/>
            </a:pPr>
            <a:r>
              <a:rPr lang="en-AU" sz="3600" b="1" dirty="0"/>
              <a:t>We connect, educate and empower people through humanitarian engineering </a:t>
            </a:r>
            <a:endParaRPr lang="en-US" sz="3600" b="1" dirty="0"/>
          </a:p>
        </p:txBody>
      </p:sp>
      <p:cxnSp>
        <p:nvCxnSpPr>
          <p:cNvPr id="7" name="Straight Connector 6"/>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3741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457200" y="2537512"/>
            <a:ext cx="5836355" cy="261498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4000" b="1" dirty="0"/>
              <a:t>What are Engineers?</a:t>
            </a:r>
          </a:p>
        </p:txBody>
      </p:sp>
    </p:spTree>
    <p:extLst>
      <p:ext uri="{BB962C8B-B14F-4D97-AF65-F5344CB8AC3E}">
        <p14:creationId xmlns:p14="http://schemas.microsoft.com/office/powerpoint/2010/main" val="1328700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a:ext>
            </a:extLst>
          </a:blip>
          <a:srcRect l="4701" t="7077" r="4160"/>
          <a:stretch/>
        </p:blipFill>
        <p:spPr>
          <a:xfrm>
            <a:off x="0" y="0"/>
            <a:ext cx="9144000" cy="7003143"/>
          </a:xfrm>
          <a:prstGeom prst="rect">
            <a:avLst/>
          </a:prstGeom>
        </p:spPr>
      </p:pic>
      <p:sp>
        <p:nvSpPr>
          <p:cNvPr id="2" name="Title 1"/>
          <p:cNvSpPr>
            <a:spLocks noGrp="1"/>
          </p:cNvSpPr>
          <p:nvPr>
            <p:ph type="title"/>
          </p:nvPr>
        </p:nvSpPr>
        <p:spPr/>
        <p:txBody>
          <a:bodyPr/>
          <a:lstStyle/>
          <a:p>
            <a:r>
              <a:rPr lang="en-US" dirty="0">
                <a:solidFill>
                  <a:srgbClr val="FFFFFF"/>
                </a:solidFill>
              </a:rPr>
              <a:t>What are Engineers?</a:t>
            </a:r>
          </a:p>
        </p:txBody>
      </p:sp>
      <p:sp>
        <p:nvSpPr>
          <p:cNvPr id="10" name="Content Placeholder 5"/>
          <p:cNvSpPr txBox="1">
            <a:spLocks/>
          </p:cNvSpPr>
          <p:nvPr/>
        </p:nvSpPr>
        <p:spPr>
          <a:xfrm>
            <a:off x="457200" y="4553857"/>
            <a:ext cx="7453085" cy="18081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b="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8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4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AU" sz="3100" dirty="0">
                <a:cs typeface="Georgia"/>
              </a:rPr>
              <a:t>Engineers respond to needs of society by providing technological solutions to everyday problems in order to </a:t>
            </a:r>
            <a:r>
              <a:rPr lang="en-AU" sz="3100" b="1" dirty="0">
                <a:cs typeface="Georgia"/>
              </a:rPr>
              <a:t>improve the quality of life</a:t>
            </a:r>
          </a:p>
        </p:txBody>
      </p:sp>
      <p:cxnSp>
        <p:nvCxnSpPr>
          <p:cNvPr id="12" name="Straight Connector 11"/>
          <p:cNvCxnSpPr/>
          <p:nvPr/>
        </p:nvCxnSpPr>
        <p:spPr>
          <a:xfrm>
            <a:off x="457200" y="529355"/>
            <a:ext cx="8229600" cy="0"/>
          </a:xfrm>
          <a:prstGeom prst="line">
            <a:avLst/>
          </a:prstGeom>
          <a:ln w="12700" cmpd="sng">
            <a:solidFill>
              <a:schemeClr val="bg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7200" y="1391168"/>
            <a:ext cx="8229600" cy="0"/>
          </a:xfrm>
          <a:prstGeom prst="line">
            <a:avLst/>
          </a:prstGeom>
          <a:ln w="25400" cmpd="sng">
            <a:solidFill>
              <a:schemeClr val="bg1"/>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5197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Engineers</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6922" r="5547"/>
          <a:stretch/>
        </p:blipFill>
        <p:spPr>
          <a:xfrm>
            <a:off x="470519" y="1700808"/>
            <a:ext cx="2536421" cy="1841081"/>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938" r="6938"/>
          <a:stretch/>
        </p:blipFill>
        <p:spPr>
          <a:xfrm>
            <a:off x="3345556" y="1700808"/>
            <a:ext cx="2536420" cy="1841081"/>
          </a:xfrm>
          <a:prstGeom prst="rect">
            <a:avLst/>
          </a:prstGeom>
        </p:spPr>
      </p:pic>
      <p:pic>
        <p:nvPicPr>
          <p:cNvPr id="6" name="Picture 5"/>
          <p:cNvPicPr>
            <a:picLocks noChangeAspect="1"/>
          </p:cNvPicPr>
          <p:nvPr/>
        </p:nvPicPr>
        <p:blipFill>
          <a:blip r:embed="rId5"/>
          <a:stretch>
            <a:fillRect/>
          </a:stretch>
        </p:blipFill>
        <p:spPr>
          <a:xfrm>
            <a:off x="462741" y="4106333"/>
            <a:ext cx="2537448" cy="1841081"/>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11253" r="11253"/>
          <a:stretch/>
        </p:blipFill>
        <p:spPr>
          <a:xfrm>
            <a:off x="3345556" y="4106333"/>
            <a:ext cx="2536420" cy="1841081"/>
          </a:xfrm>
          <a:prstGeom prst="rect">
            <a:avLst/>
          </a:prstGeom>
        </p:spPr>
      </p:pic>
      <p:sp>
        <p:nvSpPr>
          <p:cNvPr id="3" name="TextBox 2"/>
          <p:cNvSpPr txBox="1"/>
          <p:nvPr/>
        </p:nvSpPr>
        <p:spPr>
          <a:xfrm>
            <a:off x="3640667" y="4106333"/>
            <a:ext cx="184666" cy="369332"/>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7"/>
          <a:stretch>
            <a:fillRect/>
          </a:stretch>
        </p:blipFill>
        <p:spPr>
          <a:xfrm>
            <a:off x="6137060" y="1705236"/>
            <a:ext cx="2555902" cy="1836653"/>
          </a:xfrm>
          <a:prstGeom prst="rect">
            <a:avLst/>
          </a:prstGeom>
        </p:spPr>
      </p:pic>
      <p:pic>
        <p:nvPicPr>
          <p:cNvPr id="10" name="Picture 9"/>
          <p:cNvPicPr>
            <a:picLocks noChangeAspect="1"/>
          </p:cNvPicPr>
          <p:nvPr/>
        </p:nvPicPr>
        <p:blipFill rotWithShape="1">
          <a:blip r:embed="rId8"/>
          <a:srcRect l="2461" t="6442" r="10841"/>
          <a:stretch/>
        </p:blipFill>
        <p:spPr>
          <a:xfrm>
            <a:off x="6125357" y="4100848"/>
            <a:ext cx="2555902" cy="1841081"/>
          </a:xfrm>
          <a:prstGeom prst="rect">
            <a:avLst/>
          </a:prstGeom>
        </p:spPr>
      </p:pic>
      <p:sp>
        <p:nvSpPr>
          <p:cNvPr id="8" name="TextBox 7"/>
          <p:cNvSpPr txBox="1"/>
          <p:nvPr/>
        </p:nvSpPr>
        <p:spPr>
          <a:xfrm>
            <a:off x="457200" y="3541889"/>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Aerospace</a:t>
            </a:r>
          </a:p>
        </p:txBody>
      </p:sp>
      <p:sp>
        <p:nvSpPr>
          <p:cNvPr id="11" name="TextBox 10"/>
          <p:cNvSpPr txBox="1"/>
          <p:nvPr/>
        </p:nvSpPr>
        <p:spPr>
          <a:xfrm>
            <a:off x="3345556" y="3541889"/>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Mechanical</a:t>
            </a:r>
          </a:p>
        </p:txBody>
      </p:sp>
      <p:sp>
        <p:nvSpPr>
          <p:cNvPr id="12" name="TextBox 11"/>
          <p:cNvSpPr txBox="1"/>
          <p:nvPr/>
        </p:nvSpPr>
        <p:spPr>
          <a:xfrm>
            <a:off x="6146244" y="3557212"/>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Chemical</a:t>
            </a:r>
          </a:p>
        </p:txBody>
      </p:sp>
      <p:sp>
        <p:nvSpPr>
          <p:cNvPr id="13" name="TextBox 12"/>
          <p:cNvSpPr txBox="1"/>
          <p:nvPr/>
        </p:nvSpPr>
        <p:spPr>
          <a:xfrm>
            <a:off x="338419" y="5947414"/>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Electrical</a:t>
            </a:r>
          </a:p>
        </p:txBody>
      </p:sp>
      <p:sp>
        <p:nvSpPr>
          <p:cNvPr id="14" name="TextBox 13"/>
          <p:cNvSpPr txBox="1"/>
          <p:nvPr/>
        </p:nvSpPr>
        <p:spPr>
          <a:xfrm>
            <a:off x="3333444" y="5956713"/>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Mechatronic</a:t>
            </a:r>
          </a:p>
        </p:txBody>
      </p:sp>
      <p:sp>
        <p:nvSpPr>
          <p:cNvPr id="15" name="TextBox 14"/>
          <p:cNvSpPr txBox="1"/>
          <p:nvPr/>
        </p:nvSpPr>
        <p:spPr>
          <a:xfrm>
            <a:off x="6146244" y="5941930"/>
            <a:ext cx="2548532" cy="369332"/>
          </a:xfrm>
          <a:prstGeom prst="rect">
            <a:avLst/>
          </a:prstGeom>
          <a:noFill/>
        </p:spPr>
        <p:txBody>
          <a:bodyPr wrap="square" rtlCol="0">
            <a:spAutoFit/>
          </a:bodyPr>
          <a:lstStyle/>
          <a:p>
            <a:pPr algn="ctr"/>
            <a:r>
              <a:rPr lang="en-AU" dirty="0">
                <a:latin typeface="Arial" panose="020B0604020202020204" pitchFamily="34" charset="0"/>
                <a:cs typeface="Arial" panose="020B0604020202020204" pitchFamily="34" charset="0"/>
              </a:rPr>
              <a:t>Civil</a:t>
            </a:r>
          </a:p>
        </p:txBody>
      </p:sp>
    </p:spTree>
    <p:extLst>
      <p:ext uri="{BB962C8B-B14F-4D97-AF65-F5344CB8AC3E}">
        <p14:creationId xmlns:p14="http://schemas.microsoft.com/office/powerpoint/2010/main" val="789879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nextCondLst>
                <p:cond evt="onClick" delay="0">
                  <p:tgtEl>
                    <p:spTgt spid="4"/>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childTnLst>
                                </p:cTn>
                              </p:par>
                            </p:childTnLst>
                          </p:cTn>
                        </p:par>
                      </p:childTnLst>
                    </p:cTn>
                  </p:par>
                </p:childTnLst>
              </p:cTn>
              <p:nextCondLst>
                <p:cond evt="onClick" delay="0">
                  <p:tgtEl>
                    <p:spTgt spid="10"/>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childTnLst>
                          </p:cTn>
                        </p:par>
                      </p:childTnLst>
                    </p:cTn>
                  </p:par>
                </p:childTnLst>
              </p:cTn>
              <p:nextCondLst>
                <p:cond evt="onClick" delay="0">
                  <p:tgtEl>
                    <p:spTgt spid="7"/>
                  </p:tgtEl>
                </p:cond>
              </p:nextCondLst>
            </p:seq>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nextCondLst>
                <p:cond evt="onClick" delay="0">
                  <p:tgtEl>
                    <p:spTgt spid="9"/>
                  </p:tgtEl>
                </p:cond>
              </p:nextCondLst>
            </p:seq>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childTnLst>
                                </p:cTn>
                              </p:par>
                            </p:childTnLst>
                          </p:cTn>
                        </p:par>
                      </p:childTnLst>
                    </p:cTn>
                  </p:par>
                </p:childTnLst>
              </p:cTn>
              <p:nextCondLst>
                <p:cond evt="onClick" delay="0">
                  <p:tgtEl>
                    <p:spTgt spid="6"/>
                  </p:tgtEl>
                </p:cond>
              </p:nextCondLst>
            </p:seq>
          </p:childTnLst>
        </p:cTn>
      </p:par>
    </p:tnLst>
    <p:bldLst>
      <p:bldP spid="8" grpId="0"/>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dirty="0"/>
              <a:t>Where Does Water Come From?</a:t>
            </a:r>
          </a:p>
        </p:txBody>
      </p:sp>
      <p:sp>
        <p:nvSpPr>
          <p:cNvPr id="4" name="Date Placeholder 3"/>
          <p:cNvSpPr>
            <a:spLocks noGrp="1"/>
          </p:cNvSpPr>
          <p:nvPr>
            <p:ph type="dt" sz="half" idx="10"/>
          </p:nvPr>
        </p:nvSpPr>
        <p:spPr/>
        <p:txBody>
          <a:bodyPr/>
          <a:lstStyle/>
          <a:p>
            <a:endParaRPr lang="en-AU" dirty="0"/>
          </a:p>
        </p:txBody>
      </p:sp>
      <p:sp>
        <p:nvSpPr>
          <p:cNvPr id="5" name="Footer Placeholder 4"/>
          <p:cNvSpPr>
            <a:spLocks noGrp="1"/>
          </p:cNvSpPr>
          <p:nvPr>
            <p:ph type="ftr" sz="quarter" idx="11"/>
          </p:nvPr>
        </p:nvSpPr>
        <p:spPr/>
        <p:txBody>
          <a:bodyPr/>
          <a:lstStyle/>
          <a:p>
            <a:r>
              <a:rPr lang="en-AU" dirty="0"/>
              <a:t>r</a:t>
            </a:r>
          </a:p>
        </p:txBody>
      </p:sp>
      <p:sp>
        <p:nvSpPr>
          <p:cNvPr id="6" name="Slide Number Placeholder 5"/>
          <p:cNvSpPr>
            <a:spLocks noGrp="1"/>
          </p:cNvSpPr>
          <p:nvPr>
            <p:ph type="sldNum" sz="quarter" idx="12"/>
          </p:nvPr>
        </p:nvSpPr>
        <p:spPr/>
        <p:txBody>
          <a:bodyPr/>
          <a:lstStyle/>
          <a:p>
            <a:endParaRPr lang="en-AU" dirty="0"/>
          </a:p>
          <a:p>
            <a:endParaRPr lang="en-AU" dirty="0"/>
          </a:p>
        </p:txBody>
      </p:sp>
      <p:pic>
        <p:nvPicPr>
          <p:cNvPr id="18" name="Picture 2"/>
          <p:cNvPicPr>
            <a:picLocks noChangeAspect="1" noChangeArrowheads="1"/>
          </p:cNvPicPr>
          <p:nvPr/>
        </p:nvPicPr>
        <p:blipFill rotWithShape="1">
          <a:blip r:embed="rId3"/>
          <a:srcRect l="1799" r="-1" b="19006"/>
          <a:stretch/>
        </p:blipFill>
        <p:spPr bwMode="auto">
          <a:xfrm>
            <a:off x="611560" y="3732234"/>
            <a:ext cx="3136247" cy="1939993"/>
          </a:xfrm>
          <a:prstGeom prst="rect">
            <a:avLst/>
          </a:prstGeom>
          <a:noFill/>
        </p:spPr>
      </p:pic>
      <p:pic>
        <p:nvPicPr>
          <p:cNvPr id="19" name="Picture 6" descr="http://www.pub.gov.sg/LongTermWaterPlans/wfall/wfall_pic1_rev.jpg"/>
          <p:cNvPicPr>
            <a:picLocks noChangeAspect="1" noChangeArrowheads="1"/>
          </p:cNvPicPr>
          <p:nvPr/>
        </p:nvPicPr>
        <p:blipFill>
          <a:blip r:embed="rId4" cstate="print"/>
          <a:srcRect/>
          <a:stretch>
            <a:fillRect/>
          </a:stretch>
        </p:blipFill>
        <p:spPr bwMode="auto">
          <a:xfrm>
            <a:off x="3893718" y="3692227"/>
            <a:ext cx="4290000" cy="1980000"/>
          </a:xfrm>
          <a:prstGeom prst="rect">
            <a:avLst/>
          </a:prstGeom>
          <a:noFill/>
        </p:spPr>
      </p:pic>
      <p:pic>
        <p:nvPicPr>
          <p:cNvPr id="20" name="Picture 8" descr="https://encrypted-tbn1.gstatic.com/images?q=tbn:ANd9GcRqWS-PFbrkJaBH2_JkqgwxGGO34aFXWf_bWIELzPfU5-VQfLXR"/>
          <p:cNvPicPr>
            <a:picLocks noChangeAspect="1" noChangeArrowheads="1"/>
          </p:cNvPicPr>
          <p:nvPr/>
        </p:nvPicPr>
        <p:blipFill>
          <a:blip r:embed="rId5" cstate="print"/>
          <a:srcRect/>
          <a:stretch>
            <a:fillRect/>
          </a:stretch>
        </p:blipFill>
        <p:spPr bwMode="auto">
          <a:xfrm>
            <a:off x="3671740" y="1916832"/>
            <a:ext cx="2304256" cy="1728192"/>
          </a:xfrm>
          <a:prstGeom prst="rect">
            <a:avLst/>
          </a:prstGeom>
          <a:noFill/>
        </p:spPr>
      </p:pic>
      <p:pic>
        <p:nvPicPr>
          <p:cNvPr id="21" name="Picture 10" descr="http://www.cleanbiz.asia/sites/default/files/Sweet_well_water.jpg"/>
          <p:cNvPicPr>
            <a:picLocks noChangeAspect="1" noChangeArrowheads="1"/>
          </p:cNvPicPr>
          <p:nvPr/>
        </p:nvPicPr>
        <p:blipFill>
          <a:blip r:embed="rId6" cstate="print"/>
          <a:srcRect/>
          <a:stretch>
            <a:fillRect/>
          </a:stretch>
        </p:blipFill>
        <p:spPr bwMode="auto">
          <a:xfrm>
            <a:off x="611560" y="1916928"/>
            <a:ext cx="2880000" cy="1728000"/>
          </a:xfrm>
          <a:prstGeom prst="rect">
            <a:avLst/>
          </a:prstGeom>
          <a:noFill/>
        </p:spPr>
      </p:pic>
      <p:pic>
        <p:nvPicPr>
          <p:cNvPr id="22" name="Picture 16" descr="http://www.hdwallpapers.in/walls/boat_sea_beach-normal.jpg"/>
          <p:cNvPicPr>
            <a:picLocks noChangeAspect="1" noChangeArrowheads="1"/>
          </p:cNvPicPr>
          <p:nvPr/>
        </p:nvPicPr>
        <p:blipFill>
          <a:blip r:embed="rId7" cstate="print"/>
          <a:srcRect/>
          <a:stretch>
            <a:fillRect/>
          </a:stretch>
        </p:blipFill>
        <p:spPr bwMode="auto">
          <a:xfrm>
            <a:off x="6156176" y="1916928"/>
            <a:ext cx="2304000" cy="1728000"/>
          </a:xfrm>
          <a:prstGeom prst="rect">
            <a:avLst/>
          </a:prstGeom>
          <a:noFill/>
        </p:spPr>
      </p:pic>
      <p:sp>
        <p:nvSpPr>
          <p:cNvPr id="23" name="TextBox 22"/>
          <p:cNvSpPr txBox="1"/>
          <p:nvPr/>
        </p:nvSpPr>
        <p:spPr>
          <a:xfrm>
            <a:off x="611560" y="3275692"/>
            <a:ext cx="2880000" cy="369332"/>
          </a:xfrm>
          <a:prstGeom prst="rect">
            <a:avLst/>
          </a:prstGeom>
          <a:solidFill>
            <a:srgbClr val="C6E7FC">
              <a:alpha val="25098"/>
            </a:srgbClr>
          </a:solidFill>
        </p:spPr>
        <p:txBody>
          <a:bodyPr wrap="square" rtlCol="0">
            <a:spAutoFit/>
          </a:bodyPr>
          <a:lstStyle/>
          <a:p>
            <a:pPr algn="ctr"/>
            <a:r>
              <a:rPr lang="en-AU" cap="small" dirty="0">
                <a:solidFill>
                  <a:schemeClr val="bg2"/>
                </a:solidFill>
                <a:latin typeface="Arial" panose="020B0604020202020204" pitchFamily="34" charset="0"/>
                <a:cs typeface="Arial" panose="020B0604020202020204" pitchFamily="34" charset="0"/>
              </a:rPr>
              <a:t>Underground Water</a:t>
            </a:r>
          </a:p>
        </p:txBody>
      </p:sp>
      <p:sp>
        <p:nvSpPr>
          <p:cNvPr id="24" name="TextBox 23"/>
          <p:cNvSpPr txBox="1"/>
          <p:nvPr/>
        </p:nvSpPr>
        <p:spPr>
          <a:xfrm>
            <a:off x="3671740"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Stillwater</a:t>
            </a:r>
          </a:p>
        </p:txBody>
      </p:sp>
      <p:sp>
        <p:nvSpPr>
          <p:cNvPr id="25" name="TextBox 24"/>
          <p:cNvSpPr txBox="1"/>
          <p:nvPr/>
        </p:nvSpPr>
        <p:spPr>
          <a:xfrm>
            <a:off x="6156176" y="3275692"/>
            <a:ext cx="2304256"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Oceans</a:t>
            </a:r>
          </a:p>
        </p:txBody>
      </p:sp>
      <p:sp>
        <p:nvSpPr>
          <p:cNvPr id="26" name="TextBox 25"/>
          <p:cNvSpPr txBox="1"/>
          <p:nvPr/>
        </p:nvSpPr>
        <p:spPr>
          <a:xfrm>
            <a:off x="611561" y="5302895"/>
            <a:ext cx="3136246" cy="369332"/>
          </a:xfrm>
          <a:prstGeom prst="rect">
            <a:avLst/>
          </a:prstGeom>
          <a:solidFill>
            <a:srgbClr val="C6E7FC">
              <a:alpha val="25098"/>
            </a:srgbClr>
          </a:solidFill>
        </p:spPr>
        <p:txBody>
          <a:bodyPr wrap="square" rtlCol="0">
            <a:spAutoFit/>
          </a:bodyPr>
          <a:lstStyle/>
          <a:p>
            <a:pPr algn="ctr"/>
            <a:r>
              <a:rPr lang="en-AU" cap="small" dirty="0">
                <a:solidFill>
                  <a:schemeClr val="bg1"/>
                </a:solidFill>
                <a:latin typeface="Arial" panose="020B0604020202020204" pitchFamily="34" charset="0"/>
                <a:cs typeface="Arial" panose="020B0604020202020204" pitchFamily="34" charset="0"/>
              </a:rPr>
              <a:t>Lakes</a:t>
            </a:r>
          </a:p>
        </p:txBody>
      </p:sp>
      <p:sp>
        <p:nvSpPr>
          <p:cNvPr id="27" name="TextBox 26"/>
          <p:cNvSpPr txBox="1"/>
          <p:nvPr/>
        </p:nvSpPr>
        <p:spPr>
          <a:xfrm>
            <a:off x="3962400" y="5262887"/>
            <a:ext cx="4221317" cy="369332"/>
          </a:xfrm>
          <a:prstGeom prst="rect">
            <a:avLst/>
          </a:prstGeom>
          <a:solidFill>
            <a:srgbClr val="C6E7FC">
              <a:alpha val="25098"/>
            </a:srgbClr>
          </a:solidFill>
        </p:spPr>
        <p:txBody>
          <a:bodyPr wrap="square" rtlCol="0">
            <a:spAutoFit/>
          </a:bodyPr>
          <a:lstStyle/>
          <a:p>
            <a:pPr algn="ctr"/>
            <a:r>
              <a:rPr lang="en-AU" cap="small" dirty="0">
                <a:solidFill>
                  <a:schemeClr val="tx2"/>
                </a:solidFill>
                <a:latin typeface="Arial" panose="020B0604020202020204" pitchFamily="34" charset="0"/>
                <a:cs typeface="Arial" panose="020B0604020202020204" pitchFamily="34" charset="0"/>
              </a:rPr>
              <a:t>Rivers</a:t>
            </a:r>
          </a:p>
        </p:txBody>
      </p:sp>
    </p:spTree>
    <p:extLst>
      <p:ext uri="{BB962C8B-B14F-4D97-AF65-F5344CB8AC3E}">
        <p14:creationId xmlns:p14="http://schemas.microsoft.com/office/powerpoint/2010/main" val="174398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childTnLst>
                          </p:cTn>
                        </p:par>
                      </p:childTnLst>
                    </p:cTn>
                  </p:par>
                </p:childTnLst>
              </p:cTn>
              <p:nextCondLst>
                <p:cond evt="onClick" delay="0">
                  <p:tgtEl>
                    <p:spTgt spid="18"/>
                  </p:tgtEl>
                </p:cond>
              </p:nextCondLst>
            </p:seq>
            <p:seq concurrent="1" nextAc="seek">
              <p:cTn id="26" restart="whenNotActive" fill="hold" evtFilter="cancelBubble" nodeType="interactiveSeq">
                <p:stCondLst>
                  <p:cond evt="onClick" delay="0">
                    <p:tgtEl>
                      <p:spTgt spid="19"/>
                    </p:tgtEl>
                  </p:cond>
                </p:stCondLst>
                <p:endSync evt="end" delay="0">
                  <p:rtn val="all"/>
                </p:endSync>
                <p:childTnLst>
                  <p:par>
                    <p:cTn id="27" fill="hold">
                      <p:stCondLst>
                        <p:cond delay="0"/>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childTnLst>
                    </p:cTn>
                  </p:par>
                </p:childTnLst>
              </p:cTn>
              <p:nextCondLst>
                <p:cond evt="onClick" delay="0">
                  <p:tgtEl>
                    <p:spTgt spid="19"/>
                  </p:tgtEl>
                </p:cond>
              </p:nextCondLst>
            </p:seq>
            <p:seq concurrent="1" nextAc="seek">
              <p:cTn id="32" restart="whenNotActive" fill="hold" evtFilter="cancelBubble" nodeType="interactiveSeq">
                <p:stCondLst>
                  <p:cond evt="onClick" delay="0">
                    <p:tgtEl>
                      <p:spTgt spid="21"/>
                    </p:tgtEl>
                  </p:cond>
                </p:stCondLst>
                <p:endSync evt="end" delay="0">
                  <p:rtn val="all"/>
                </p:endSync>
                <p:childTnLst>
                  <p:par>
                    <p:cTn id="33" fill="hold">
                      <p:stCondLst>
                        <p:cond delay="0"/>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nextCondLst>
                <p:cond evt="onClick" delay="0">
                  <p:tgtEl>
                    <p:spTgt spid="21"/>
                  </p:tgtEl>
                </p:cond>
              </p:nextCondLst>
            </p:seq>
            <p:seq concurrent="1" nextAc="seek">
              <p:cTn id="38" restart="whenNotActive" fill="hold" evtFilter="cancelBubble" nodeType="interactiveSeq">
                <p:stCondLst>
                  <p:cond evt="onClick" delay="0">
                    <p:tgtEl>
                      <p:spTgt spid="22"/>
                    </p:tgtEl>
                  </p:cond>
                </p:stCondLst>
                <p:endSync evt="end" delay="0">
                  <p:rtn val="all"/>
                </p:endSync>
                <p:childTnLst>
                  <p:par>
                    <p:cTn id="39" fill="hold">
                      <p:stCondLst>
                        <p:cond delay="0"/>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childTnLst>
              </p:cTn>
              <p:nextCondLst>
                <p:cond evt="onClick" delay="0">
                  <p:tgtEl>
                    <p:spTgt spid="22"/>
                  </p:tgtEl>
                </p:cond>
              </p:nextCondLst>
            </p:seq>
            <p:seq concurrent="1" nextAc="seek">
              <p:cTn id="44" restart="whenNotActive" fill="hold" evtFilter="cancelBubble" nodeType="interactiveSeq">
                <p:stCondLst>
                  <p:cond evt="onClick" delay="0">
                    <p:tgtEl>
                      <p:spTgt spid="20"/>
                    </p:tgtEl>
                  </p:cond>
                </p:stCondLst>
                <p:endSync evt="end" delay="0">
                  <p:rtn val="all"/>
                </p:endSync>
                <p:childTnLst>
                  <p:par>
                    <p:cTn id="45" fill="hold">
                      <p:stCondLst>
                        <p:cond delay="0"/>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childTnLst>
                          </p:cTn>
                        </p:par>
                      </p:childTnLst>
                    </p:cTn>
                  </p:par>
                </p:childTnLst>
              </p:cTn>
              <p:nextCondLst>
                <p:cond evt="onClick" delay="0">
                  <p:tgtEl>
                    <p:spTgt spid="20"/>
                  </p:tgtEl>
                </p:cond>
              </p:nextCondLst>
            </p:seq>
          </p:childTnLst>
        </p:cTn>
      </p:par>
    </p:tnLst>
    <p:bldLst>
      <p:bldP spid="23" grpId="0" animBg="1"/>
      <p:bldP spid="24" grpId="0" animBg="1"/>
      <p:bldP spid="25" grpId="0" animBg="1"/>
      <p:bldP spid="26" grpId="0" animBg="1"/>
      <p:bldP spid="27" grpId="0" animBg="1"/>
    </p:bld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21710</TotalTime>
  <Words>1752</Words>
  <Application>Microsoft Office PowerPoint</Application>
  <PresentationFormat>On-screen Show (4:3)</PresentationFormat>
  <Paragraphs>308</Paragraphs>
  <Slides>24</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Clean Water Workshop</vt:lpstr>
      <vt:lpstr>Acknowledgement of Country</vt:lpstr>
      <vt:lpstr>Timeline</vt:lpstr>
      <vt:lpstr>Objectives</vt:lpstr>
      <vt:lpstr>Who are EWB?</vt:lpstr>
      <vt:lpstr>PowerPoint Presentation</vt:lpstr>
      <vt:lpstr>What are Engineers?</vt:lpstr>
      <vt:lpstr>Types of Engineers</vt:lpstr>
      <vt:lpstr>Where Does Water Come From?</vt:lpstr>
      <vt:lpstr>Water Filtration Methods</vt:lpstr>
      <vt:lpstr>Access to Clean Water Around the World</vt:lpstr>
      <vt:lpstr>Access to Clean Water Around the World</vt:lpstr>
      <vt:lpstr>Alternative Water Filtration Methods</vt:lpstr>
      <vt:lpstr>Factors to Consider</vt:lpstr>
      <vt:lpstr>The Activity for Today!</vt:lpstr>
      <vt:lpstr>Instructions</vt:lpstr>
      <vt:lpstr>Access to Clean Water Around the World</vt:lpstr>
      <vt:lpstr>Congratulations!</vt:lpstr>
      <vt:lpstr>The Real World</vt:lpstr>
      <vt:lpstr>Turbidity</vt:lpstr>
      <vt:lpstr>Turbidity</vt:lpstr>
      <vt:lpstr>Pop Quiz!</vt:lpstr>
      <vt:lpstr>Like What You’ve Learned About Today?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Appropriate Housing</dc:title>
  <dc:subject/>
  <dc:creator>Nicholas Chong</dc:creator>
  <cp:keywords/>
  <dc:description/>
  <cp:lastModifiedBy>Nicholas Chong</cp:lastModifiedBy>
  <cp:revision>153</cp:revision>
  <dcterms:created xsi:type="dcterms:W3CDTF">2014-06-23T10:01:05Z</dcterms:created>
  <dcterms:modified xsi:type="dcterms:W3CDTF">2019-02-21T09:33:31Z</dcterms:modified>
  <cp:category/>
</cp:coreProperties>
</file>